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67" r:id="rId4"/>
    <p:sldId id="258" r:id="rId5"/>
    <p:sldId id="268" r:id="rId6"/>
    <p:sldId id="269" r:id="rId7"/>
    <p:sldId id="259" r:id="rId8"/>
    <p:sldId id="260" r:id="rId9"/>
    <p:sldId id="261" r:id="rId10"/>
    <p:sldId id="262" r:id="rId11"/>
    <p:sldId id="263" r:id="rId12"/>
    <p:sldId id="271" r:id="rId13"/>
    <p:sldId id="272" r:id="rId14"/>
    <p:sldId id="264" r:id="rId15"/>
    <p:sldId id="266" r:id="rId16"/>
  </p:sldIdLst>
  <p:sldSz cx="18288000" cy="10287000"/>
  <p:notesSz cx="6858000" cy="9144000"/>
  <p:embeddedFontLst>
    <p:embeddedFont>
      <p:font typeface="Aristotelica Pro" panose="020B0604020202020204" charset="0"/>
      <p:regular r:id="rId17"/>
    </p:embeddedFont>
    <p:embeddedFont>
      <p:font typeface="Aristotelica Pro Bold" panose="020B0604020202020204" charset="0"/>
      <p:regular r:id="rId18"/>
    </p:embeddedFont>
    <p:embeddedFont>
      <p:font typeface="Aristotelica Pro Heavy" panose="020B0604020202020204" charset="0"/>
      <p:regular r:id="rId19"/>
    </p:embeddedFont>
    <p:embeddedFont>
      <p:font typeface="Open Sans Bold" panose="020B0604020202020204" charset="0"/>
      <p:regular r:id="rId20"/>
    </p:embeddedFont>
    <p:embeddedFont>
      <p:font typeface="Open Sauce" panose="020B0604020202020204" charset="-18"/>
      <p:regular r:id="rId21"/>
    </p:embeddedFont>
    <p:embeddedFont>
      <p:font typeface="Open Sauce Bold" panose="020B0604020202020204" charset="-18"/>
      <p:regular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33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60" d="100"/>
          <a:sy n="60" d="100"/>
        </p:scale>
        <p:origin x="1374" y="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hyperlink" Target="https://www.youtube.com/watch?v=xMavB_gO_D4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7" Type="http://schemas.openxmlformats.org/officeDocument/2006/relationships/image" Target="../media/image29.sv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hyperlink" Target="https://www.youtube.com/watch?v=uHoIEbt5Bp8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hyperlink" Target="https://www.youtube.com/watch?v=sffgAKu0NfQ" TargetMode="External"/><Relationship Id="rId7" Type="http://schemas.openxmlformats.org/officeDocument/2006/relationships/image" Target="../media/image8.png"/><Relationship Id="rId2" Type="http://schemas.openxmlformats.org/officeDocument/2006/relationships/hyperlink" Target="https://www.youtube.com/watch?v=qgtwGHAjmWs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youtube.com/watch?v=QAIIIxHFoxA" TargetMode="External"/><Relationship Id="rId5" Type="http://schemas.openxmlformats.org/officeDocument/2006/relationships/hyperlink" Target="file:///C:\Users\bovap\Downloads\Online%20zdravie.pdf" TargetMode="External"/><Relationship Id="rId4" Type="http://schemas.openxmlformats.org/officeDocument/2006/relationships/hyperlink" Target="file:///C:\Users\bovap\Downloads\kyber_sikanovanie%20(1).pdf" TargetMode="External"/><Relationship Id="rId9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2243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-381000" y="2324100"/>
            <a:ext cx="16123984" cy="56534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540"/>
              </a:lnSpc>
            </a:pPr>
            <a:r>
              <a:rPr lang="en-US" sz="9600" b="1" dirty="0" err="1">
                <a:solidFill>
                  <a:srgbClr val="FFFFFF"/>
                </a:solidFill>
                <a:latin typeface="Aristotelica Pro Heavy"/>
                <a:ea typeface="Aristotelica Pro Heavy"/>
                <a:cs typeface="Aristotelica Pro Heavy"/>
                <a:sym typeface="Aristotelica Pro Heavy"/>
              </a:rPr>
              <a:t>Prevencia</a:t>
            </a:r>
            <a:r>
              <a:rPr lang="en-US" sz="9600" b="1" dirty="0">
                <a:solidFill>
                  <a:srgbClr val="FFFFFF"/>
                </a:solidFill>
                <a:latin typeface="Aristotelica Pro Heavy"/>
                <a:ea typeface="Aristotelica Pro Heavy"/>
                <a:cs typeface="Aristotelica Pro Heavy"/>
                <a:sym typeface="Aristotelica Pro Heavy"/>
              </a:rPr>
              <a:t> </a:t>
            </a:r>
            <a:r>
              <a:rPr lang="en-US" sz="9600" b="1" dirty="0" err="1">
                <a:solidFill>
                  <a:srgbClr val="FFFFFF"/>
                </a:solidFill>
                <a:latin typeface="Aristotelica Pro Heavy"/>
                <a:ea typeface="Aristotelica Pro Heavy"/>
                <a:cs typeface="Aristotelica Pro Heavy"/>
                <a:sym typeface="Aristotelica Pro Heavy"/>
              </a:rPr>
              <a:t>kriminality</a:t>
            </a:r>
            <a:r>
              <a:rPr lang="en-US" sz="9600" b="1" dirty="0">
                <a:solidFill>
                  <a:srgbClr val="FFFFFF"/>
                </a:solidFill>
                <a:latin typeface="Aristotelica Pro Heavy"/>
                <a:ea typeface="Aristotelica Pro Heavy"/>
                <a:cs typeface="Aristotelica Pro Heavy"/>
                <a:sym typeface="Aristotelica Pro Heavy"/>
              </a:rPr>
              <a:t>, </a:t>
            </a:r>
            <a:r>
              <a:rPr lang="en-US" sz="9600" b="1" dirty="0" err="1">
                <a:solidFill>
                  <a:srgbClr val="FFFFFF"/>
                </a:solidFill>
                <a:latin typeface="Aristotelica Pro Heavy"/>
                <a:ea typeface="Aristotelica Pro Heavy"/>
                <a:cs typeface="Aristotelica Pro Heavy"/>
                <a:sym typeface="Aristotelica Pro Heavy"/>
              </a:rPr>
              <a:t>patologické</a:t>
            </a:r>
            <a:r>
              <a:rPr lang="en-US" sz="9600" b="1" dirty="0">
                <a:solidFill>
                  <a:srgbClr val="FFFFFF"/>
                </a:solidFill>
                <a:latin typeface="Aristotelica Pro Heavy"/>
                <a:ea typeface="Aristotelica Pro Heavy"/>
                <a:cs typeface="Aristotelica Pro Heavy"/>
                <a:sym typeface="Aristotelica Pro Heavy"/>
              </a:rPr>
              <a:t> </a:t>
            </a:r>
            <a:r>
              <a:rPr lang="en-US" sz="9600" b="1" dirty="0" err="1">
                <a:solidFill>
                  <a:srgbClr val="FFFFFF"/>
                </a:solidFill>
                <a:latin typeface="Aristotelica Pro Heavy"/>
                <a:ea typeface="Aristotelica Pro Heavy"/>
                <a:cs typeface="Aristotelica Pro Heavy"/>
                <a:sym typeface="Aristotelica Pro Heavy"/>
              </a:rPr>
              <a:t>javy</a:t>
            </a:r>
            <a:r>
              <a:rPr lang="en-US" sz="9600" b="1" dirty="0">
                <a:solidFill>
                  <a:srgbClr val="FFFFFF"/>
                </a:solidFill>
                <a:latin typeface="Aristotelica Pro Heavy"/>
                <a:ea typeface="Aristotelica Pro Heavy"/>
                <a:cs typeface="Aristotelica Pro Heavy"/>
                <a:sym typeface="Aristotelica Pro Heavy"/>
              </a:rPr>
              <a:t> v </a:t>
            </a:r>
            <a:r>
              <a:rPr lang="en-US" sz="9600" b="1" dirty="0" err="1">
                <a:solidFill>
                  <a:srgbClr val="FFFFFF"/>
                </a:solidFill>
                <a:latin typeface="Aristotelica Pro Heavy"/>
                <a:ea typeface="Aristotelica Pro Heavy"/>
                <a:cs typeface="Aristotelica Pro Heavy"/>
                <a:sym typeface="Aristotelica Pro Heavy"/>
              </a:rPr>
              <a:t>komunite</a:t>
            </a:r>
            <a:r>
              <a:rPr lang="en-US" sz="9600" b="1" dirty="0">
                <a:solidFill>
                  <a:srgbClr val="FFFFFF"/>
                </a:solidFill>
                <a:latin typeface="Aristotelica Pro Heavy"/>
                <a:ea typeface="Aristotelica Pro Heavy"/>
                <a:cs typeface="Aristotelica Pro Heavy"/>
                <a:sym typeface="Aristotelica Pro Heavy"/>
              </a:rPr>
              <a:t>, </a:t>
            </a:r>
            <a:r>
              <a:rPr lang="en-US" sz="9600" b="1" dirty="0" err="1">
                <a:solidFill>
                  <a:srgbClr val="FFFFFF"/>
                </a:solidFill>
                <a:latin typeface="Aristotelica Pro Heavy"/>
                <a:ea typeface="Aristotelica Pro Heavy"/>
                <a:cs typeface="Aristotelica Pro Heavy"/>
                <a:sym typeface="Aristotelica Pro Heavy"/>
              </a:rPr>
              <a:t>protidrogová</a:t>
            </a:r>
            <a:r>
              <a:rPr lang="en-US" sz="9600" b="1" dirty="0">
                <a:solidFill>
                  <a:srgbClr val="FFFFFF"/>
                </a:solidFill>
                <a:latin typeface="Aristotelica Pro Heavy"/>
                <a:ea typeface="Aristotelica Pro Heavy"/>
                <a:cs typeface="Aristotelica Pro Heavy"/>
                <a:sym typeface="Aristotelica Pro Heavy"/>
              </a:rPr>
              <a:t> </a:t>
            </a:r>
            <a:r>
              <a:rPr lang="en-US" sz="9600" b="1" dirty="0" err="1">
                <a:solidFill>
                  <a:srgbClr val="FFFFFF"/>
                </a:solidFill>
                <a:latin typeface="Aristotelica Pro Heavy"/>
                <a:ea typeface="Aristotelica Pro Heavy"/>
                <a:cs typeface="Aristotelica Pro Heavy"/>
                <a:sym typeface="Aristotelica Pro Heavy"/>
              </a:rPr>
              <a:t>prevencia</a:t>
            </a:r>
            <a:r>
              <a:rPr lang="en-US" sz="9600" b="1" dirty="0">
                <a:solidFill>
                  <a:srgbClr val="FFFFFF"/>
                </a:solidFill>
                <a:latin typeface="Aristotelica Pro Heavy"/>
                <a:ea typeface="Aristotelica Pro Heavy"/>
                <a:cs typeface="Aristotelica Pro Heavy"/>
                <a:sym typeface="Aristotelica Pro Heavy"/>
              </a:rPr>
              <a:t> </a:t>
            </a:r>
            <a:endParaRPr lang="sk-SK" sz="9600" b="1" dirty="0">
              <a:solidFill>
                <a:srgbClr val="FFFFFF"/>
              </a:solidFill>
              <a:latin typeface="Aristotelica Pro Heavy"/>
              <a:ea typeface="Aristotelica Pro Heavy"/>
              <a:cs typeface="Aristotelica Pro Heavy"/>
              <a:sym typeface="Aristotelica Pro Heavy"/>
            </a:endParaRPr>
          </a:p>
          <a:p>
            <a:pPr algn="ctr">
              <a:lnSpc>
                <a:spcPts val="11540"/>
              </a:lnSpc>
            </a:pPr>
            <a:r>
              <a:rPr lang="sk-SK" sz="3200" b="1" dirty="0">
                <a:solidFill>
                  <a:srgbClr val="FFFFFF"/>
                </a:solidFill>
                <a:latin typeface="Aristotelica Pro Heavy"/>
                <a:ea typeface="Aristotelica Pro Heavy"/>
                <a:cs typeface="Aristotelica Pro Heavy"/>
                <a:sym typeface="Aristotelica Pro Heavy"/>
              </a:rPr>
              <a:t>p</a:t>
            </a:r>
            <a:r>
              <a:rPr lang="en-US" sz="3200" b="1" dirty="0">
                <a:solidFill>
                  <a:srgbClr val="FFFFFF"/>
                </a:solidFill>
                <a:latin typeface="Aristotelica Pro Heavy"/>
                <a:ea typeface="Aristotelica Pro Heavy"/>
                <a:cs typeface="Aristotelica Pro Heavy"/>
                <a:sym typeface="Aristotelica Pro Heavy"/>
              </a:rPr>
              <a:t>re </a:t>
            </a:r>
            <a:r>
              <a:rPr lang="en-US" sz="3200" b="1" dirty="0" err="1">
                <a:solidFill>
                  <a:srgbClr val="FFFFFF"/>
                </a:solidFill>
                <a:latin typeface="Aristotelica Pro Heavy"/>
                <a:ea typeface="Aristotelica Pro Heavy"/>
                <a:cs typeface="Aristotelica Pro Heavy"/>
                <a:sym typeface="Aristotelica Pro Heavy"/>
              </a:rPr>
              <a:t>členov</a:t>
            </a:r>
            <a:r>
              <a:rPr lang="en-US" sz="3200" b="1" dirty="0">
                <a:solidFill>
                  <a:srgbClr val="FFFFFF"/>
                </a:solidFill>
                <a:latin typeface="Aristotelica Pro Heavy"/>
                <a:ea typeface="Aristotelica Pro Heavy"/>
                <a:cs typeface="Aristotelica Pro Heavy"/>
                <a:sym typeface="Aristotelica Pro Heavy"/>
              </a:rPr>
              <a:t> </a:t>
            </a:r>
            <a:r>
              <a:rPr lang="en-US" sz="3200" b="1" dirty="0" err="1">
                <a:solidFill>
                  <a:srgbClr val="FFFFFF"/>
                </a:solidFill>
                <a:latin typeface="Aristotelica Pro Heavy"/>
                <a:ea typeface="Aristotelica Pro Heavy"/>
                <a:cs typeface="Aristotelica Pro Heavy"/>
                <a:sym typeface="Aristotelica Pro Heavy"/>
              </a:rPr>
              <a:t>Miestnych</a:t>
            </a:r>
            <a:r>
              <a:rPr lang="en-US" sz="3200" b="1" dirty="0">
                <a:solidFill>
                  <a:srgbClr val="FFFFFF"/>
                </a:solidFill>
                <a:latin typeface="Aristotelica Pro Heavy"/>
                <a:ea typeface="Aristotelica Pro Heavy"/>
                <a:cs typeface="Aristotelica Pro Heavy"/>
                <a:sym typeface="Aristotelica Pro Heavy"/>
              </a:rPr>
              <a:t> </a:t>
            </a:r>
            <a:r>
              <a:rPr lang="en-US" sz="3200" b="1" dirty="0" err="1">
                <a:solidFill>
                  <a:srgbClr val="FFFFFF"/>
                </a:solidFill>
                <a:latin typeface="Aristotelica Pro Heavy"/>
                <a:ea typeface="Aristotelica Pro Heavy"/>
                <a:cs typeface="Aristotelica Pro Heavy"/>
                <a:sym typeface="Aristotelica Pro Heavy"/>
              </a:rPr>
              <a:t>občianskych</a:t>
            </a:r>
            <a:r>
              <a:rPr lang="en-US" sz="3200" b="1" dirty="0">
                <a:solidFill>
                  <a:srgbClr val="FFFFFF"/>
                </a:solidFill>
                <a:latin typeface="Aristotelica Pro Heavy"/>
                <a:ea typeface="Aristotelica Pro Heavy"/>
                <a:cs typeface="Aristotelica Pro Heavy"/>
                <a:sym typeface="Aristotelica Pro Heavy"/>
              </a:rPr>
              <a:t> a </a:t>
            </a:r>
            <a:r>
              <a:rPr lang="en-US" sz="3200" b="1" dirty="0" err="1">
                <a:solidFill>
                  <a:srgbClr val="FFFFFF"/>
                </a:solidFill>
                <a:latin typeface="Aristotelica Pro Heavy"/>
                <a:ea typeface="Aristotelica Pro Heavy"/>
                <a:cs typeface="Aristotelica Pro Heavy"/>
                <a:sym typeface="Aristotelica Pro Heavy"/>
              </a:rPr>
              <a:t>poriadkových</a:t>
            </a:r>
            <a:r>
              <a:rPr lang="en-US" sz="3200" b="1" dirty="0">
                <a:solidFill>
                  <a:srgbClr val="FFFFFF"/>
                </a:solidFill>
                <a:latin typeface="Aristotelica Pro Heavy"/>
                <a:ea typeface="Aristotelica Pro Heavy"/>
                <a:cs typeface="Aristotelica Pro Heavy"/>
                <a:sym typeface="Aristotelica Pro Heavy"/>
              </a:rPr>
              <a:t> </a:t>
            </a:r>
            <a:r>
              <a:rPr lang="en-US" sz="3200" b="1" dirty="0" err="1">
                <a:solidFill>
                  <a:srgbClr val="FFFFFF"/>
                </a:solidFill>
                <a:latin typeface="Aristotelica Pro Heavy"/>
                <a:ea typeface="Aristotelica Pro Heavy"/>
                <a:cs typeface="Aristotelica Pro Heavy"/>
                <a:sym typeface="Aristotelica Pro Heavy"/>
              </a:rPr>
              <a:t>služieb</a:t>
            </a:r>
            <a:endParaRPr lang="en-US" sz="3200" b="1" dirty="0">
              <a:solidFill>
                <a:srgbClr val="FFFFFF"/>
              </a:solidFill>
              <a:latin typeface="Aristotelica Pro Heavy"/>
              <a:ea typeface="Aristotelica Pro Heavy"/>
              <a:cs typeface="Aristotelica Pro Heavy"/>
              <a:sym typeface="Aristotelica Pro Heavy"/>
            </a:endParaRPr>
          </a:p>
        </p:txBody>
      </p:sp>
      <p:pic>
        <p:nvPicPr>
          <p:cNvPr id="7" name="Obrázok 6">
            <a:extLst>
              <a:ext uri="{FF2B5EF4-FFF2-40B4-BE49-F238E27FC236}">
                <a16:creationId xmlns:a16="http://schemas.microsoft.com/office/drawing/2014/main" id="{9245E792-7556-377F-7AEB-79A2566F13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92200" y="-342900"/>
            <a:ext cx="4867944" cy="4745691"/>
          </a:xfrm>
          <a:prstGeom prst="rect">
            <a:avLst/>
          </a:prstGeom>
          <a:effectLst>
            <a:softEdge rad="381000"/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2243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9509696" y="1282758"/>
            <a:ext cx="7546904" cy="1347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092"/>
              </a:lnSpc>
            </a:pPr>
            <a:r>
              <a:rPr lang="en-US" sz="7649" b="1">
                <a:solidFill>
                  <a:srgbClr val="FFFFFF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Čo nás čaká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509696" y="3348235"/>
            <a:ext cx="1263195" cy="10570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627"/>
              </a:lnSpc>
            </a:pPr>
            <a:r>
              <a:rPr lang="en-US" sz="5949" b="1">
                <a:solidFill>
                  <a:srgbClr val="FFFFFF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01</a:t>
            </a:r>
          </a:p>
        </p:txBody>
      </p:sp>
      <p:sp>
        <p:nvSpPr>
          <p:cNvPr id="5" name="AutoShape 5"/>
          <p:cNvSpPr/>
          <p:nvPr/>
        </p:nvSpPr>
        <p:spPr>
          <a:xfrm rot="-5400000" flipV="1">
            <a:off x="7180017" y="6494024"/>
            <a:ext cx="7157176" cy="28576"/>
          </a:xfrm>
          <a:prstGeom prst="line">
            <a:avLst/>
          </a:prstGeom>
          <a:ln w="57150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TextBox 6"/>
          <p:cNvSpPr txBox="1"/>
          <p:nvPr/>
        </p:nvSpPr>
        <p:spPr>
          <a:xfrm>
            <a:off x="9509696" y="5281309"/>
            <a:ext cx="1263195" cy="10560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627"/>
              </a:lnSpc>
            </a:pPr>
            <a:r>
              <a:rPr lang="en-US" sz="5949" b="1" dirty="0">
                <a:solidFill>
                  <a:srgbClr val="FFFFFF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02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509696" y="7200900"/>
            <a:ext cx="1275227" cy="43646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627"/>
              </a:lnSpc>
            </a:pPr>
            <a:r>
              <a:rPr lang="en-US" sz="5949" b="1" dirty="0">
                <a:solidFill>
                  <a:srgbClr val="FFFFFF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03</a:t>
            </a:r>
            <a:endParaRPr lang="sk-SK" sz="5949" b="1" dirty="0">
              <a:solidFill>
                <a:srgbClr val="FFFFFF"/>
              </a:solidFill>
              <a:latin typeface="Aristotelica Pro Bold"/>
              <a:ea typeface="Aristotelica Pro Bold"/>
              <a:cs typeface="Aristotelica Pro Bold"/>
              <a:sym typeface="Aristotelica Pro Bold"/>
            </a:endParaRPr>
          </a:p>
          <a:p>
            <a:pPr>
              <a:lnSpc>
                <a:spcPts val="8627"/>
              </a:lnSpc>
            </a:pPr>
            <a:endParaRPr lang="sk-SK" sz="5949" b="1" dirty="0">
              <a:solidFill>
                <a:srgbClr val="FFFFFF"/>
              </a:solidFill>
              <a:latin typeface="Aristotelica Pro Bold"/>
              <a:ea typeface="Aristotelica Pro Bold"/>
              <a:cs typeface="Aristotelica Pro Bold"/>
              <a:sym typeface="Aristotelica Pro Bold"/>
            </a:endParaRPr>
          </a:p>
          <a:p>
            <a:pPr>
              <a:lnSpc>
                <a:spcPts val="8627"/>
              </a:lnSpc>
            </a:pPr>
            <a:r>
              <a:rPr lang="en-US" sz="5949" b="1" dirty="0">
                <a:solidFill>
                  <a:srgbClr val="FFFFFF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0</a:t>
            </a:r>
            <a:r>
              <a:rPr lang="sk-SK" sz="5949" b="1" dirty="0">
                <a:solidFill>
                  <a:srgbClr val="FFFFFF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4</a:t>
            </a:r>
            <a:endParaRPr lang="en-US" sz="5949" b="1" dirty="0">
              <a:solidFill>
                <a:srgbClr val="FFFFFF"/>
              </a:solidFill>
              <a:latin typeface="Aristotelica Pro Bold"/>
              <a:ea typeface="Aristotelica Pro Bold"/>
              <a:cs typeface="Aristotelica Pro Bold"/>
              <a:sym typeface="Aristotelica Pro Bold"/>
            </a:endParaRPr>
          </a:p>
          <a:p>
            <a:pPr algn="l">
              <a:lnSpc>
                <a:spcPts val="8627"/>
              </a:lnSpc>
            </a:pPr>
            <a:endParaRPr lang="en-US" sz="5949" b="1" dirty="0">
              <a:solidFill>
                <a:srgbClr val="FFFFFF"/>
              </a:solidFill>
              <a:latin typeface="Aristotelica Pro Bold"/>
              <a:ea typeface="Aristotelica Pro Bold"/>
              <a:cs typeface="Aristotelica Pro Bold"/>
              <a:sym typeface="Aristotelica Pro 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1114557" y="3253110"/>
            <a:ext cx="5942042" cy="1793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60"/>
              </a:lnSpc>
              <a:spcBef>
                <a:spcPct val="0"/>
              </a:spcBef>
            </a:pPr>
            <a:r>
              <a:rPr lang="en-US" sz="3400" u="sng" dirty="0" err="1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Poslanie</a:t>
            </a:r>
            <a:r>
              <a:rPr lang="en-US" sz="3400" u="sng" dirty="0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400" u="sng" dirty="0" err="1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MOaPS</a:t>
            </a:r>
            <a:r>
              <a:rPr lang="sk-SK" sz="3400" u="sng" dirty="0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sk-SK" sz="3400" dirty="0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- ochrana poriadku, pomoc obyvateľom</a:t>
            </a:r>
            <a:endParaRPr lang="en-US" sz="3400" dirty="0">
              <a:solidFill>
                <a:srgbClr val="FFFFFF"/>
              </a:solidFill>
              <a:latin typeface="Open Sauce"/>
              <a:ea typeface="Open Sauce"/>
              <a:cs typeface="Open Sauce"/>
              <a:sym typeface="Open Sauce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1114557" y="5186184"/>
            <a:ext cx="5942042" cy="1793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60"/>
              </a:lnSpc>
              <a:spcBef>
                <a:spcPct val="0"/>
              </a:spcBef>
            </a:pPr>
            <a:r>
              <a:rPr lang="en-US" sz="3400" u="sng" dirty="0" err="1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Význam</a:t>
            </a:r>
            <a:r>
              <a:rPr lang="en-US" sz="3400" u="sng" dirty="0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400" u="sng" dirty="0" err="1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prevencie</a:t>
            </a:r>
            <a:r>
              <a:rPr lang="sk-SK" sz="3400" dirty="0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- znižovanie kriminality, patologické javy</a:t>
            </a:r>
            <a:endParaRPr lang="en-US" sz="3400" dirty="0">
              <a:solidFill>
                <a:srgbClr val="FFFFFF"/>
              </a:solidFill>
              <a:latin typeface="Open Sauce"/>
              <a:ea typeface="Open Sauce"/>
              <a:cs typeface="Open Sauce"/>
              <a:sym typeface="Open Sauce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0972799" y="7062740"/>
            <a:ext cx="5942043" cy="30241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760"/>
              </a:lnSpc>
              <a:spcBef>
                <a:spcPct val="0"/>
              </a:spcBef>
            </a:pPr>
            <a:r>
              <a:rPr lang="en-US" sz="3400" u="sng" dirty="0" err="1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Cieľ</a:t>
            </a:r>
            <a:r>
              <a:rPr lang="en-US" sz="3400" u="sng" dirty="0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400" u="sng" dirty="0" err="1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prezentácie</a:t>
            </a:r>
            <a:r>
              <a:rPr lang="sk-SK" sz="3400" u="sng" dirty="0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sk-SK" sz="3400" dirty="0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- posilniť kompetencie členov </a:t>
            </a:r>
            <a:r>
              <a:rPr lang="sk-SK" sz="3400" dirty="0" err="1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MOaPS</a:t>
            </a:r>
            <a:endParaRPr lang="sk-SK" sz="3400" dirty="0">
              <a:solidFill>
                <a:srgbClr val="FFFFFF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algn="l">
              <a:lnSpc>
                <a:spcPts val="4760"/>
              </a:lnSpc>
              <a:spcBef>
                <a:spcPct val="0"/>
              </a:spcBef>
            </a:pPr>
            <a:endParaRPr lang="sk-SK" sz="3400" dirty="0">
              <a:solidFill>
                <a:srgbClr val="FFFFFF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algn="l">
              <a:lnSpc>
                <a:spcPts val="4760"/>
              </a:lnSpc>
              <a:spcBef>
                <a:spcPct val="0"/>
              </a:spcBef>
            </a:pPr>
            <a:r>
              <a:rPr lang="sk-SK" sz="3400" u="sng" dirty="0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A</a:t>
            </a:r>
            <a:r>
              <a:rPr lang="en-US" sz="3400" u="sng" dirty="0" err="1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ktivity</a:t>
            </a:r>
            <a:endParaRPr lang="en-US" sz="3400" u="sng" dirty="0">
              <a:solidFill>
                <a:srgbClr val="FFFFFF"/>
              </a:solidFill>
              <a:latin typeface="Open Sauce"/>
              <a:ea typeface="Open Sauce"/>
              <a:cs typeface="Open Sauce"/>
              <a:sym typeface="Open Sauce"/>
            </a:endParaRPr>
          </a:p>
        </p:txBody>
      </p:sp>
      <p:pic>
        <p:nvPicPr>
          <p:cNvPr id="12" name="Obrázok 11">
            <a:extLst>
              <a:ext uri="{FF2B5EF4-FFF2-40B4-BE49-F238E27FC236}">
                <a16:creationId xmlns:a16="http://schemas.microsoft.com/office/drawing/2014/main" id="{4974F6FE-18B6-B240-2A89-960F94FA9D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1400" y="952500"/>
            <a:ext cx="7239361" cy="7505515"/>
          </a:xfrm>
          <a:prstGeom prst="rect">
            <a:avLst/>
          </a:prstGeom>
        </p:spPr>
      </p:pic>
      <p:sp>
        <p:nvSpPr>
          <p:cNvPr id="14" name="BlokTextu 13">
            <a:extLst>
              <a:ext uri="{FF2B5EF4-FFF2-40B4-BE49-F238E27FC236}">
                <a16:creationId xmlns:a16="http://schemas.microsoft.com/office/drawing/2014/main" id="{EFF395CD-0C99-9DD8-894E-2DA7540D9362}"/>
              </a:ext>
            </a:extLst>
          </p:cNvPr>
          <p:cNvSpPr txBox="1"/>
          <p:nvPr/>
        </p:nvSpPr>
        <p:spPr>
          <a:xfrm>
            <a:off x="4572000" y="4647128"/>
            <a:ext cx="9144000" cy="988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8627"/>
              </a:lnSpc>
            </a:pPr>
            <a:r>
              <a:rPr lang="en-US" sz="1800" b="1" dirty="0">
                <a:solidFill>
                  <a:srgbClr val="FFFFFF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03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2243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lokTextu 8">
            <a:extLst>
              <a:ext uri="{FF2B5EF4-FFF2-40B4-BE49-F238E27FC236}">
                <a16:creationId xmlns:a16="http://schemas.microsoft.com/office/drawing/2014/main" id="{68F22DE7-540B-698E-F97D-4F370F7A18D7}"/>
              </a:ext>
            </a:extLst>
          </p:cNvPr>
          <p:cNvSpPr txBox="1"/>
          <p:nvPr/>
        </p:nvSpPr>
        <p:spPr>
          <a:xfrm>
            <a:off x="1676400" y="1104900"/>
            <a:ext cx="9448800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3400" b="0" i="0" u="sng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uce"/>
                <a:ea typeface="Open Sauce"/>
                <a:cs typeface="Open Sauce"/>
                <a:sym typeface="Open Sauce"/>
              </a:rPr>
              <a:t>Poslanie</a:t>
            </a:r>
            <a:r>
              <a:rPr kumimoji="0" lang="en-US" sz="3400" b="0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kumimoji="0" lang="en-US" sz="3400" b="0" i="0" u="sng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uce"/>
                <a:ea typeface="Open Sauce"/>
                <a:cs typeface="Open Sauce"/>
                <a:sym typeface="Open Sauce"/>
              </a:rPr>
              <a:t>MOaPS</a:t>
            </a:r>
            <a:r>
              <a:rPr kumimoji="0" lang="sk-SK" sz="3400" b="0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uce"/>
                <a:ea typeface="Open Sauce"/>
                <a:cs typeface="Open Sauce"/>
                <a:sym typeface="Open Sauce"/>
              </a:rPr>
              <a:t> </a:t>
            </a:r>
            <a:endParaRPr lang="sk-SK" dirty="0"/>
          </a:p>
        </p:txBody>
      </p:sp>
      <p:sp>
        <p:nvSpPr>
          <p:cNvPr id="11" name="Obdĺžnik 10">
            <a:extLst>
              <a:ext uri="{FF2B5EF4-FFF2-40B4-BE49-F238E27FC236}">
                <a16:creationId xmlns:a16="http://schemas.microsoft.com/office/drawing/2014/main" id="{C1691291-95EE-C846-4E20-6BAA1C556B6E}"/>
              </a:ext>
            </a:extLst>
          </p:cNvPr>
          <p:cNvSpPr/>
          <p:nvPr/>
        </p:nvSpPr>
        <p:spPr>
          <a:xfrm>
            <a:off x="9144000" y="674740"/>
            <a:ext cx="8839200" cy="17526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algn="ctr">
              <a:buFont typeface="Wingdings" panose="05000000000000000000" pitchFamily="2" charset="2"/>
              <a:buChar char="Ø"/>
            </a:pPr>
            <a:r>
              <a:rPr lang="sk-SK" sz="3200" dirty="0">
                <a:latin typeface="Aristotelica Pro" panose="020B0604020202020204" charset="0"/>
                <a:cs typeface="Aristotelica Pro" panose="020B0604020202020204" charset="0"/>
              </a:rPr>
              <a:t>Prevencia kriminality a protispoločenského správania – napr. dohľad nad rizikovými miestami, predchádzanie konfliktom</a:t>
            </a:r>
          </a:p>
        </p:txBody>
      </p:sp>
      <p:sp>
        <p:nvSpPr>
          <p:cNvPr id="12" name="Obdĺžnik 11">
            <a:extLst>
              <a:ext uri="{FF2B5EF4-FFF2-40B4-BE49-F238E27FC236}">
                <a16:creationId xmlns:a16="http://schemas.microsoft.com/office/drawing/2014/main" id="{8749B0D3-CF21-4E35-49B0-F5567E0715D9}"/>
              </a:ext>
            </a:extLst>
          </p:cNvPr>
          <p:cNvSpPr/>
          <p:nvPr/>
        </p:nvSpPr>
        <p:spPr>
          <a:xfrm>
            <a:off x="7543800" y="2630905"/>
            <a:ext cx="8001000" cy="17526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algn="ctr">
              <a:buFont typeface="Wingdings" panose="05000000000000000000" pitchFamily="2" charset="2"/>
              <a:buChar char="Ø"/>
            </a:pPr>
            <a:r>
              <a:rPr lang="sk-SK" sz="3200" b="1" dirty="0">
                <a:latin typeface="Aristotelica Pro" panose="020B0604020202020204" charset="0"/>
                <a:cs typeface="Aristotelica Pro" panose="020B0604020202020204" charset="0"/>
              </a:rPr>
              <a:t>Podpora komunitného rozvoja</a:t>
            </a:r>
            <a:r>
              <a:rPr lang="sk-SK" sz="3200" dirty="0">
                <a:latin typeface="Aristotelica Pro" panose="020B0604020202020204" charset="0"/>
                <a:cs typeface="Aristotelica Pro" panose="020B0604020202020204" charset="0"/>
              </a:rPr>
              <a:t> – budovanie dôvery medzi obyvateľmi, pomoc pri riešení problémov v komunite</a:t>
            </a:r>
          </a:p>
        </p:txBody>
      </p:sp>
      <p:sp>
        <p:nvSpPr>
          <p:cNvPr id="13" name="Obdĺžnik 12">
            <a:extLst>
              <a:ext uri="{FF2B5EF4-FFF2-40B4-BE49-F238E27FC236}">
                <a16:creationId xmlns:a16="http://schemas.microsoft.com/office/drawing/2014/main" id="{6E28D4FB-1C77-BC9B-C859-E18C9100F44D}"/>
              </a:ext>
            </a:extLst>
          </p:cNvPr>
          <p:cNvSpPr/>
          <p:nvPr/>
        </p:nvSpPr>
        <p:spPr>
          <a:xfrm>
            <a:off x="3733800" y="4496802"/>
            <a:ext cx="8382000" cy="2286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algn="ctr">
              <a:buFont typeface="Wingdings" panose="05000000000000000000" pitchFamily="2" charset="2"/>
              <a:buChar char="Ø"/>
            </a:pPr>
            <a:r>
              <a:rPr lang="sk-SK" sz="3200" b="1" dirty="0">
                <a:latin typeface="Aristotelica Pro" panose="020B0604020202020204" charset="0"/>
                <a:cs typeface="Aristotelica Pro" panose="020B0604020202020204" charset="0"/>
              </a:rPr>
              <a:t>Zvyšovanie štandardu životného prostredia</a:t>
            </a:r>
            <a:r>
              <a:rPr lang="sk-SK" sz="3200" dirty="0">
                <a:latin typeface="Aristotelica Pro" panose="020B0604020202020204" charset="0"/>
                <a:cs typeface="Aristotelica Pro" panose="020B0604020202020204" charset="0"/>
              </a:rPr>
              <a:t> – dohľad nad čistotou verejných priestranstiev, pomoc pri údržbe obce</a:t>
            </a:r>
          </a:p>
        </p:txBody>
      </p:sp>
      <p:sp>
        <p:nvSpPr>
          <p:cNvPr id="14" name="Obdĺžnik 13">
            <a:extLst>
              <a:ext uri="{FF2B5EF4-FFF2-40B4-BE49-F238E27FC236}">
                <a16:creationId xmlns:a16="http://schemas.microsoft.com/office/drawing/2014/main" id="{0680EC9C-8AE2-8B13-E485-C6EDD8AE1AD4}"/>
              </a:ext>
            </a:extLst>
          </p:cNvPr>
          <p:cNvSpPr/>
          <p:nvPr/>
        </p:nvSpPr>
        <p:spPr>
          <a:xfrm>
            <a:off x="228600" y="6896100"/>
            <a:ext cx="8915400" cy="2286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algn="ctr">
              <a:buFont typeface="Wingdings" panose="05000000000000000000" pitchFamily="2" charset="2"/>
              <a:buChar char="Ø"/>
            </a:pPr>
            <a:r>
              <a:rPr lang="sk-SK" sz="3200" b="1" dirty="0">
                <a:latin typeface="Aristotelica Pro" panose="020B0604020202020204" charset="0"/>
                <a:cs typeface="Aristotelica Pro" panose="020B0604020202020204" charset="0"/>
              </a:rPr>
              <a:t>Spolupráca s obcou, školami, políciou a sociálnymi službami</a:t>
            </a:r>
            <a:r>
              <a:rPr lang="sk-SK" sz="3200" dirty="0">
                <a:latin typeface="Aristotelica Pro" panose="020B0604020202020204" charset="0"/>
                <a:cs typeface="Aristotelica Pro" panose="020B0604020202020204" charset="0"/>
              </a:rPr>
              <a:t> – koordinácia pri riešení patologických javov, podpora výchovy a vzdelávania</a:t>
            </a:r>
          </a:p>
        </p:txBody>
      </p:sp>
      <p:pic>
        <p:nvPicPr>
          <p:cNvPr id="16" name="Obrázok 15">
            <a:extLst>
              <a:ext uri="{FF2B5EF4-FFF2-40B4-BE49-F238E27FC236}">
                <a16:creationId xmlns:a16="http://schemas.microsoft.com/office/drawing/2014/main" id="{5546EF43-3D02-7927-CD33-E391CD13F5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75001" y="5814595"/>
            <a:ext cx="5984399" cy="3519905"/>
          </a:xfrm>
          <a:prstGeom prst="rect">
            <a:avLst/>
          </a:prstGeom>
          <a:effectLst>
            <a:softEdge rad="279400"/>
          </a:effectLst>
        </p:spPr>
      </p:pic>
    </p:spTree>
    <p:extLst>
      <p:ext uri="{BB962C8B-B14F-4D97-AF65-F5344CB8AC3E}">
        <p14:creationId xmlns:p14="http://schemas.microsoft.com/office/powerpoint/2010/main" val="5230233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2243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713528" y="1763383"/>
            <a:ext cx="6772401" cy="8523617"/>
          </a:xfrm>
          <a:custGeom>
            <a:avLst/>
            <a:gdLst/>
            <a:ahLst/>
            <a:cxnLst/>
            <a:rect l="l" t="t" r="r" b="b"/>
            <a:pathLst>
              <a:path w="6772401" h="8523617">
                <a:moveTo>
                  <a:pt x="0" y="0"/>
                </a:moveTo>
                <a:lnTo>
                  <a:pt x="6772401" y="0"/>
                </a:lnTo>
                <a:lnTo>
                  <a:pt x="6772401" y="8523617"/>
                </a:lnTo>
                <a:lnTo>
                  <a:pt x="0" y="852361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7521498" y="259553"/>
            <a:ext cx="9775902" cy="109337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>
              <a:lnSpc>
                <a:spcPts val="11092"/>
              </a:lnSpc>
              <a:spcBef>
                <a:spcPct val="0"/>
              </a:spcBef>
            </a:pPr>
            <a:r>
              <a:rPr lang="en-US" sz="4000" b="1" dirty="0" err="1">
                <a:solidFill>
                  <a:srgbClr val="FFFFFF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Komunikačné</a:t>
            </a:r>
            <a:r>
              <a:rPr lang="en-US" sz="4000" b="1" dirty="0">
                <a:solidFill>
                  <a:srgbClr val="FFFFFF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 </a:t>
            </a:r>
            <a:r>
              <a:rPr lang="en-US" sz="4000" b="1" dirty="0" err="1">
                <a:solidFill>
                  <a:srgbClr val="FFFFFF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zručnosti</a:t>
            </a:r>
            <a:r>
              <a:rPr lang="en-US" sz="4000" b="1" dirty="0">
                <a:solidFill>
                  <a:srgbClr val="FFFFFF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 a </a:t>
            </a:r>
            <a:r>
              <a:rPr lang="en-US" sz="4000" b="1" dirty="0" err="1">
                <a:solidFill>
                  <a:srgbClr val="FFFFFF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prístup</a:t>
            </a:r>
            <a:r>
              <a:rPr lang="sk-SK" sz="4000" b="1" dirty="0">
                <a:solidFill>
                  <a:srgbClr val="FFFFFF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 - </a:t>
            </a:r>
            <a:r>
              <a:rPr lang="sk-SK" sz="4000" dirty="0">
                <a:hlinkClick r:id="rId4"/>
              </a:rPr>
              <a:t>Naučte sa ovládať svoje správanie</a:t>
            </a:r>
            <a:endParaRPr lang="sk-SK" sz="4000" b="1" dirty="0">
              <a:solidFill>
                <a:srgbClr val="FFFFFF"/>
              </a:solidFill>
              <a:latin typeface="Aristotelica Pro Bold"/>
              <a:ea typeface="Aristotelica Pro Bold"/>
              <a:cs typeface="Aristotelica Pro Bold"/>
              <a:sym typeface="Aristotelica Pro Bold"/>
            </a:endParaRPr>
          </a:p>
          <a:p>
            <a:pPr marL="0" lvl="0" indent="0" algn="l">
              <a:lnSpc>
                <a:spcPts val="9200"/>
              </a:lnSpc>
              <a:spcBef>
                <a:spcPct val="0"/>
              </a:spcBef>
            </a:pPr>
            <a:r>
              <a:rPr lang="en-US" sz="3200" b="1" u="sng" dirty="0" err="1">
                <a:solidFill>
                  <a:srgbClr val="FFFFFF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Zásady</a:t>
            </a:r>
            <a:r>
              <a:rPr lang="en-US" sz="3200" b="1" u="sng" dirty="0">
                <a:solidFill>
                  <a:srgbClr val="FFFFFF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:</a:t>
            </a:r>
            <a:endParaRPr lang="sk-SK" sz="3200" b="1" u="sng" dirty="0">
              <a:solidFill>
                <a:srgbClr val="FFFFFF"/>
              </a:solidFill>
              <a:latin typeface="Aristotelica Pro Bold"/>
              <a:ea typeface="Aristotelica Pro Bold"/>
              <a:cs typeface="Aristotelica Pro Bold"/>
              <a:sym typeface="Aristotelica Pro Bold"/>
            </a:endParaRPr>
          </a:p>
          <a:p>
            <a:pPr marL="1371600" lvl="2" indent="-457200">
              <a:lnSpc>
                <a:spcPts val="9200"/>
              </a:lnSpc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sz="3200" b="1" dirty="0" err="1">
                <a:solidFill>
                  <a:srgbClr val="FFFFFF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Rešpekt</a:t>
            </a:r>
            <a:r>
              <a:rPr lang="en-US" sz="3200" b="1" dirty="0">
                <a:solidFill>
                  <a:srgbClr val="FFFFFF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, </a:t>
            </a:r>
            <a:r>
              <a:rPr lang="en-US" sz="3200" b="1" dirty="0" err="1">
                <a:solidFill>
                  <a:srgbClr val="FFFFFF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pokojný</a:t>
            </a:r>
            <a:r>
              <a:rPr lang="en-US" sz="3200" b="1" dirty="0">
                <a:solidFill>
                  <a:srgbClr val="FFFFFF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 </a:t>
            </a:r>
            <a:r>
              <a:rPr lang="en-US" sz="3200" b="1" dirty="0" err="1">
                <a:solidFill>
                  <a:srgbClr val="FFFFFF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tón</a:t>
            </a:r>
            <a:r>
              <a:rPr lang="en-US" sz="3200" b="1" dirty="0">
                <a:solidFill>
                  <a:srgbClr val="FFFFFF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, </a:t>
            </a:r>
            <a:r>
              <a:rPr lang="en-US" sz="3200" b="1" dirty="0" err="1">
                <a:solidFill>
                  <a:srgbClr val="FFFFFF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aktívne</a:t>
            </a:r>
            <a:r>
              <a:rPr lang="en-US" sz="3200" b="1" dirty="0">
                <a:solidFill>
                  <a:srgbClr val="FFFFFF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 </a:t>
            </a:r>
            <a:r>
              <a:rPr lang="en-US" sz="3200" b="1" dirty="0" err="1">
                <a:solidFill>
                  <a:srgbClr val="FFFFFF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počúvanie</a:t>
            </a:r>
            <a:endParaRPr lang="sk-SK" sz="3200" b="1" dirty="0">
              <a:solidFill>
                <a:srgbClr val="FFFFFF"/>
              </a:solidFill>
              <a:latin typeface="Aristotelica Pro Bold"/>
              <a:ea typeface="Aristotelica Pro Bold"/>
              <a:cs typeface="Aristotelica Pro Bold"/>
              <a:sym typeface="Aristotelica Pro Bold"/>
            </a:endParaRPr>
          </a:p>
          <a:p>
            <a:pPr marL="1371600" lvl="2" indent="-457200">
              <a:lnSpc>
                <a:spcPts val="9200"/>
              </a:lnSpc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sz="3200" b="1" dirty="0" err="1">
                <a:solidFill>
                  <a:srgbClr val="FFFFFF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Neposudzovať</a:t>
            </a:r>
            <a:r>
              <a:rPr lang="en-US" sz="3200" b="1" dirty="0">
                <a:solidFill>
                  <a:srgbClr val="FFFFFF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, ale </a:t>
            </a:r>
            <a:r>
              <a:rPr lang="en-US" sz="3200" b="1" dirty="0" err="1">
                <a:solidFill>
                  <a:srgbClr val="FFFFFF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pomáhať</a:t>
            </a:r>
            <a:endParaRPr lang="sk-SK" sz="3200" b="1" dirty="0">
              <a:solidFill>
                <a:srgbClr val="FFFFFF"/>
              </a:solidFill>
              <a:latin typeface="Aristotelica Pro Bold"/>
              <a:ea typeface="Aristotelica Pro Bold"/>
              <a:cs typeface="Aristotelica Pro Bold"/>
              <a:sym typeface="Aristotelica Pro Bold"/>
            </a:endParaRPr>
          </a:p>
          <a:p>
            <a:pPr marL="0" lvl="0" indent="0" algn="l">
              <a:lnSpc>
                <a:spcPts val="9200"/>
              </a:lnSpc>
              <a:spcBef>
                <a:spcPct val="0"/>
              </a:spcBef>
            </a:pPr>
            <a:r>
              <a:rPr lang="en-US" sz="3200" b="1" u="sng" dirty="0" err="1">
                <a:solidFill>
                  <a:srgbClr val="FFFFFF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Príklady</a:t>
            </a:r>
            <a:r>
              <a:rPr lang="en-US" sz="3200" b="1" u="sng" dirty="0">
                <a:solidFill>
                  <a:srgbClr val="FFFFFF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 </a:t>
            </a:r>
            <a:r>
              <a:rPr lang="en-US" sz="3200" b="1" u="sng" dirty="0" err="1">
                <a:solidFill>
                  <a:srgbClr val="FFFFFF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správneho</a:t>
            </a:r>
            <a:r>
              <a:rPr lang="en-US" sz="3200" b="1" u="sng" dirty="0">
                <a:solidFill>
                  <a:srgbClr val="FFFFFF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 </a:t>
            </a:r>
            <a:r>
              <a:rPr lang="en-US" sz="3200" b="1" u="sng" dirty="0" err="1">
                <a:solidFill>
                  <a:srgbClr val="FFFFFF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prístupu</a:t>
            </a:r>
            <a:r>
              <a:rPr lang="en-US" sz="3200" b="1" u="sng" dirty="0">
                <a:solidFill>
                  <a:srgbClr val="FFFFFF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:</a:t>
            </a:r>
            <a:endParaRPr lang="sk-SK" sz="3200" b="1" u="sng" dirty="0">
              <a:solidFill>
                <a:srgbClr val="FFFFFF"/>
              </a:solidFill>
              <a:latin typeface="Aristotelica Pro Bold"/>
              <a:ea typeface="Aristotelica Pro Bold"/>
              <a:cs typeface="Aristotelica Pro Bold"/>
              <a:sym typeface="Aristotelica Pro Bold"/>
            </a:endParaRPr>
          </a:p>
          <a:p>
            <a:pPr marL="1371600" lvl="2" indent="-457200">
              <a:lnSpc>
                <a:spcPts val="9200"/>
              </a:lnSpc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sz="3200" b="1" dirty="0">
                <a:solidFill>
                  <a:srgbClr val="FFFFFF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„</a:t>
            </a:r>
            <a:r>
              <a:rPr lang="en-US" sz="3200" b="1" dirty="0" err="1">
                <a:solidFill>
                  <a:srgbClr val="FFFFFF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Vidím</a:t>
            </a:r>
            <a:r>
              <a:rPr lang="en-US" sz="3200" b="1" dirty="0">
                <a:solidFill>
                  <a:srgbClr val="FFFFFF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, </a:t>
            </a:r>
            <a:r>
              <a:rPr lang="en-US" sz="3200" b="1" dirty="0" err="1">
                <a:solidFill>
                  <a:srgbClr val="FFFFFF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že</a:t>
            </a:r>
            <a:r>
              <a:rPr lang="en-US" sz="3200" b="1" dirty="0">
                <a:solidFill>
                  <a:srgbClr val="FFFFFF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 </a:t>
            </a:r>
            <a:r>
              <a:rPr lang="en-US" sz="3200" b="1" dirty="0" err="1">
                <a:solidFill>
                  <a:srgbClr val="FFFFFF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sa</a:t>
            </a:r>
            <a:r>
              <a:rPr lang="en-US" sz="3200" b="1" dirty="0">
                <a:solidFill>
                  <a:srgbClr val="FFFFFF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 </a:t>
            </a:r>
            <a:r>
              <a:rPr lang="en-US" sz="3200" b="1" dirty="0" err="1">
                <a:solidFill>
                  <a:srgbClr val="FFFFFF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necítiš</a:t>
            </a:r>
            <a:r>
              <a:rPr lang="en-US" sz="3200" b="1" dirty="0">
                <a:solidFill>
                  <a:srgbClr val="FFFFFF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 </a:t>
            </a:r>
            <a:r>
              <a:rPr lang="en-US" sz="3200" b="1" dirty="0" err="1">
                <a:solidFill>
                  <a:srgbClr val="FFFFFF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dobre</a:t>
            </a:r>
            <a:r>
              <a:rPr lang="en-US" sz="3200" b="1" dirty="0">
                <a:solidFill>
                  <a:srgbClr val="FFFFFF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 – </a:t>
            </a:r>
            <a:r>
              <a:rPr lang="en-US" sz="3200" b="1" dirty="0" err="1">
                <a:solidFill>
                  <a:srgbClr val="FFFFFF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môžem</a:t>
            </a:r>
            <a:r>
              <a:rPr lang="en-US" sz="3200" b="1" dirty="0">
                <a:solidFill>
                  <a:srgbClr val="FFFFFF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 </a:t>
            </a:r>
            <a:r>
              <a:rPr lang="en-US" sz="3200" b="1" dirty="0" err="1">
                <a:solidFill>
                  <a:srgbClr val="FFFFFF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ti</a:t>
            </a:r>
            <a:r>
              <a:rPr lang="en-US" sz="3200" b="1" dirty="0">
                <a:solidFill>
                  <a:srgbClr val="FFFFFF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 </a:t>
            </a:r>
            <a:r>
              <a:rPr lang="en-US" sz="3200" b="1" dirty="0" err="1">
                <a:solidFill>
                  <a:srgbClr val="FFFFFF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pomôcť</a:t>
            </a:r>
            <a:r>
              <a:rPr lang="en-US" sz="3200" b="1" dirty="0">
                <a:solidFill>
                  <a:srgbClr val="FFFFFF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?“</a:t>
            </a:r>
            <a:endParaRPr lang="sk-SK" sz="3200" b="1" dirty="0">
              <a:solidFill>
                <a:srgbClr val="FFFFFF"/>
              </a:solidFill>
              <a:latin typeface="Aristotelica Pro Bold"/>
              <a:ea typeface="Aristotelica Pro Bold"/>
              <a:cs typeface="Aristotelica Pro Bold"/>
              <a:sym typeface="Aristotelica Pro Bold"/>
            </a:endParaRPr>
          </a:p>
          <a:p>
            <a:pPr marL="1371600" lvl="2" indent="-457200">
              <a:lnSpc>
                <a:spcPts val="9200"/>
              </a:lnSpc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sz="3200" b="1" dirty="0">
                <a:solidFill>
                  <a:srgbClr val="FFFFFF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„Ak </a:t>
            </a:r>
            <a:r>
              <a:rPr lang="en-US" sz="3200" b="1" dirty="0" err="1">
                <a:solidFill>
                  <a:srgbClr val="FFFFFF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budeš</a:t>
            </a:r>
            <a:r>
              <a:rPr lang="en-US" sz="3200" b="1" dirty="0">
                <a:solidFill>
                  <a:srgbClr val="FFFFFF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 </a:t>
            </a:r>
            <a:r>
              <a:rPr lang="en-US" sz="3200" b="1" dirty="0" err="1">
                <a:solidFill>
                  <a:srgbClr val="FFFFFF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potrebovať</a:t>
            </a:r>
            <a:r>
              <a:rPr lang="en-US" sz="3200" b="1" dirty="0">
                <a:solidFill>
                  <a:srgbClr val="FFFFFF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 </a:t>
            </a:r>
            <a:r>
              <a:rPr lang="en-US" sz="3200" b="1" dirty="0" err="1">
                <a:solidFill>
                  <a:srgbClr val="FFFFFF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pomoc</a:t>
            </a:r>
            <a:r>
              <a:rPr lang="en-US" sz="3200" b="1" dirty="0">
                <a:solidFill>
                  <a:srgbClr val="FFFFFF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, </a:t>
            </a:r>
            <a:r>
              <a:rPr lang="en-US" sz="3200" b="1" dirty="0" err="1">
                <a:solidFill>
                  <a:srgbClr val="FFFFFF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som</a:t>
            </a:r>
            <a:r>
              <a:rPr lang="en-US" sz="3200" b="1" dirty="0">
                <a:solidFill>
                  <a:srgbClr val="FFFFFF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 </a:t>
            </a:r>
            <a:r>
              <a:rPr lang="en-US" sz="3200" b="1" dirty="0" err="1">
                <a:solidFill>
                  <a:srgbClr val="FFFFFF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tu.</a:t>
            </a:r>
            <a:r>
              <a:rPr lang="en-US" sz="3200" b="1" dirty="0">
                <a:solidFill>
                  <a:srgbClr val="FFFFFF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“</a:t>
            </a:r>
          </a:p>
        </p:txBody>
      </p:sp>
      <p:pic>
        <p:nvPicPr>
          <p:cNvPr id="4" name="Obrázok 3">
            <a:extLst>
              <a:ext uri="{FF2B5EF4-FFF2-40B4-BE49-F238E27FC236}">
                <a16:creationId xmlns:a16="http://schemas.microsoft.com/office/drawing/2014/main" id="{5C3B0A78-8BE0-59DA-39CF-87174B7A64C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935200" y="1638300"/>
            <a:ext cx="2553056" cy="2438740"/>
          </a:xfrm>
          <a:prstGeom prst="rect">
            <a:avLst/>
          </a:prstGeom>
          <a:effectLst>
            <a:softEdge rad="139700"/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0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ál 1">
            <a:extLst>
              <a:ext uri="{FF2B5EF4-FFF2-40B4-BE49-F238E27FC236}">
                <a16:creationId xmlns:a16="http://schemas.microsoft.com/office/drawing/2014/main" id="{012EAE37-51D8-410D-8337-A3563223C2A4}"/>
              </a:ext>
            </a:extLst>
          </p:cNvPr>
          <p:cNvSpPr/>
          <p:nvPr/>
        </p:nvSpPr>
        <p:spPr>
          <a:xfrm>
            <a:off x="381923" y="4345939"/>
            <a:ext cx="7162800" cy="2667000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000" dirty="0">
                <a:solidFill>
                  <a:srgbClr val="0070C0"/>
                </a:solidFill>
                <a:latin typeface="Aristotelica Pro" panose="020B0604020202020204" charset="0"/>
                <a:cs typeface="Aristotelica Pro" panose="020B0604020202020204" charset="0"/>
              </a:rPr>
              <a:t>Pomoc obyvateľom</a:t>
            </a:r>
          </a:p>
        </p:txBody>
      </p:sp>
      <p:pic>
        <p:nvPicPr>
          <p:cNvPr id="4" name="Obrázok 3">
            <a:extLst>
              <a:ext uri="{FF2B5EF4-FFF2-40B4-BE49-F238E27FC236}">
                <a16:creationId xmlns:a16="http://schemas.microsoft.com/office/drawing/2014/main" id="{3E63ECBE-E3D4-A36F-977F-6F10BC8254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8760" y="5698143"/>
            <a:ext cx="9144000" cy="4506121"/>
          </a:xfrm>
          <a:prstGeom prst="rect">
            <a:avLst/>
          </a:prstGeom>
          <a:effectLst>
            <a:softEdge rad="165100"/>
          </a:effectLst>
        </p:spPr>
      </p:pic>
      <p:sp>
        <p:nvSpPr>
          <p:cNvPr id="7" name="BlokTextu 6">
            <a:extLst>
              <a:ext uri="{FF2B5EF4-FFF2-40B4-BE49-F238E27FC236}">
                <a16:creationId xmlns:a16="http://schemas.microsoft.com/office/drawing/2014/main" id="{F4595FF1-35B5-3DD0-862F-622EE57BA3F6}"/>
              </a:ext>
            </a:extLst>
          </p:cNvPr>
          <p:cNvSpPr txBox="1"/>
          <p:nvPr/>
        </p:nvSpPr>
        <p:spPr>
          <a:xfrm>
            <a:off x="9601200" y="1084540"/>
            <a:ext cx="11048999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sk-SK" sz="4000" dirty="0">
                <a:solidFill>
                  <a:srgbClr val="0070C0"/>
                </a:solidFill>
                <a:latin typeface="Aristotelica Pro" panose="020B0604020202020204" charset="0"/>
                <a:cs typeface="Aristotelica Pro" panose="020B0604020202020204" charset="0"/>
              </a:rPr>
              <a:t>Bezpečnostná asistencia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sk-SK" sz="4000" dirty="0">
                <a:solidFill>
                  <a:srgbClr val="0070C0"/>
                </a:solidFill>
                <a:latin typeface="Aristotelica Pro" panose="020B0604020202020204" charset="0"/>
                <a:cs typeface="Aristotelica Pro" panose="020B0604020202020204" charset="0"/>
              </a:rPr>
              <a:t>Sociálna podpora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sk-SK" sz="4000" dirty="0">
                <a:solidFill>
                  <a:srgbClr val="0070C0"/>
                </a:solidFill>
                <a:latin typeface="Aristotelica Pro" panose="020B0604020202020204" charset="0"/>
                <a:cs typeface="Aristotelica Pro" panose="020B0604020202020204" charset="0"/>
              </a:rPr>
              <a:t>Komunitná spolupráca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sk-SK" sz="4000" dirty="0">
                <a:solidFill>
                  <a:srgbClr val="0070C0"/>
                </a:solidFill>
                <a:latin typeface="Aristotelica Pro" panose="020B0604020202020204" charset="0"/>
                <a:cs typeface="Aristotelica Pro" panose="020B0604020202020204" charset="0"/>
              </a:rPr>
              <a:t>Výchovná a preventívna činnosť</a:t>
            </a:r>
          </a:p>
        </p:txBody>
      </p:sp>
      <p:sp>
        <p:nvSpPr>
          <p:cNvPr id="8" name="Freeform 41">
            <a:extLst>
              <a:ext uri="{FF2B5EF4-FFF2-40B4-BE49-F238E27FC236}">
                <a16:creationId xmlns:a16="http://schemas.microsoft.com/office/drawing/2014/main" id="{414A2857-E935-2195-7108-559702BDC060}"/>
              </a:ext>
            </a:extLst>
          </p:cNvPr>
          <p:cNvSpPr/>
          <p:nvPr/>
        </p:nvSpPr>
        <p:spPr>
          <a:xfrm rot="19596324">
            <a:off x="5631384" y="2644646"/>
            <a:ext cx="2944396" cy="1286627"/>
          </a:xfrm>
          <a:custGeom>
            <a:avLst/>
            <a:gdLst/>
            <a:ahLst/>
            <a:cxnLst/>
            <a:rect l="l" t="t" r="r" b="b"/>
            <a:pathLst>
              <a:path w="2944396" h="1286627">
                <a:moveTo>
                  <a:pt x="0" y="0"/>
                </a:moveTo>
                <a:lnTo>
                  <a:pt x="2944396" y="0"/>
                </a:lnTo>
                <a:lnTo>
                  <a:pt x="2944396" y="1286626"/>
                </a:lnTo>
                <a:lnTo>
                  <a:pt x="0" y="128662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41">
            <a:extLst>
              <a:ext uri="{FF2B5EF4-FFF2-40B4-BE49-F238E27FC236}">
                <a16:creationId xmlns:a16="http://schemas.microsoft.com/office/drawing/2014/main" id="{3F5EA978-9F73-8730-807A-405E7C4892E8}"/>
              </a:ext>
            </a:extLst>
          </p:cNvPr>
          <p:cNvSpPr/>
          <p:nvPr/>
        </p:nvSpPr>
        <p:spPr>
          <a:xfrm rot="1447293">
            <a:off x="5339963" y="7136775"/>
            <a:ext cx="2944396" cy="1286627"/>
          </a:xfrm>
          <a:custGeom>
            <a:avLst/>
            <a:gdLst/>
            <a:ahLst/>
            <a:cxnLst/>
            <a:rect l="l" t="t" r="r" b="b"/>
            <a:pathLst>
              <a:path w="2944396" h="1286627">
                <a:moveTo>
                  <a:pt x="0" y="0"/>
                </a:moveTo>
                <a:lnTo>
                  <a:pt x="2944396" y="0"/>
                </a:lnTo>
                <a:lnTo>
                  <a:pt x="2944396" y="1286626"/>
                </a:lnTo>
                <a:lnTo>
                  <a:pt x="0" y="128662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21010792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0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9">
            <a:extLst>
              <a:ext uri="{FF2B5EF4-FFF2-40B4-BE49-F238E27FC236}">
                <a16:creationId xmlns:a16="http://schemas.microsoft.com/office/drawing/2014/main" id="{2F73FB53-43BB-20EE-FA11-DB4854997E97}"/>
              </a:ext>
            </a:extLst>
          </p:cNvPr>
          <p:cNvGrpSpPr/>
          <p:nvPr/>
        </p:nvGrpSpPr>
        <p:grpSpPr>
          <a:xfrm>
            <a:off x="6019800" y="-995510"/>
            <a:ext cx="12039600" cy="11015810"/>
            <a:chOff x="0" y="-49034"/>
            <a:chExt cx="1076032" cy="455434"/>
          </a:xfrm>
        </p:grpSpPr>
        <p:sp>
          <p:nvSpPr>
            <p:cNvPr id="3" name="Freeform 20">
              <a:extLst>
                <a:ext uri="{FF2B5EF4-FFF2-40B4-BE49-F238E27FC236}">
                  <a16:creationId xmlns:a16="http://schemas.microsoft.com/office/drawing/2014/main" id="{319D99FB-B9E4-6D35-75B3-8DC197406297}"/>
                </a:ext>
              </a:extLst>
            </p:cNvPr>
            <p:cNvSpPr/>
            <p:nvPr/>
          </p:nvSpPr>
          <p:spPr>
            <a:xfrm>
              <a:off x="0" y="0"/>
              <a:ext cx="1076032" cy="406400"/>
            </a:xfrm>
            <a:custGeom>
              <a:avLst/>
              <a:gdLst/>
              <a:ahLst/>
              <a:cxnLst/>
              <a:rect l="l" t="t" r="r" b="b"/>
              <a:pathLst>
                <a:path w="1076032" h="406400">
                  <a:moveTo>
                    <a:pt x="1076032" y="0"/>
                  </a:moveTo>
                  <a:lnTo>
                    <a:pt x="0" y="0"/>
                  </a:lnTo>
                  <a:lnTo>
                    <a:pt x="101600" y="203200"/>
                  </a:lnTo>
                  <a:lnTo>
                    <a:pt x="0" y="406400"/>
                  </a:lnTo>
                  <a:lnTo>
                    <a:pt x="1076032" y="406400"/>
                  </a:lnTo>
                  <a:lnTo>
                    <a:pt x="974432" y="203200"/>
                  </a:lnTo>
                  <a:lnTo>
                    <a:pt x="1076032" y="0"/>
                  </a:lnTo>
                  <a:close/>
                </a:path>
              </a:pathLst>
            </a:custGeom>
            <a:solidFill>
              <a:srgbClr val="AD3221"/>
            </a:solidFill>
          </p:spPr>
        </p:sp>
        <p:sp>
          <p:nvSpPr>
            <p:cNvPr id="4" name="TextBox 21">
              <a:extLst>
                <a:ext uri="{FF2B5EF4-FFF2-40B4-BE49-F238E27FC236}">
                  <a16:creationId xmlns:a16="http://schemas.microsoft.com/office/drawing/2014/main" id="{5A97ABC0-73F3-B3CA-39B9-1E5B97A3EFD4}"/>
                </a:ext>
              </a:extLst>
            </p:cNvPr>
            <p:cNvSpPr txBox="1"/>
            <p:nvPr/>
          </p:nvSpPr>
          <p:spPr>
            <a:xfrm>
              <a:off x="88900" y="-49034"/>
              <a:ext cx="898232" cy="454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342900" indent="-342900" algn="ctr">
                <a:lnSpc>
                  <a:spcPts val="3219"/>
                </a:lnSpc>
                <a:buFont typeface="Wingdings" panose="05000000000000000000" pitchFamily="2" charset="2"/>
                <a:buChar char="Ø"/>
              </a:pPr>
              <a:r>
                <a:rPr lang="en-US" sz="3200" b="1" dirty="0" err="1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praktický</a:t>
              </a:r>
              <a:r>
                <a:rPr lang="en-US" sz="3200" b="1" dirty="0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 </a:t>
              </a:r>
              <a:r>
                <a:rPr lang="en-US" sz="3200" b="1" dirty="0" err="1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problém</a:t>
              </a:r>
              <a:r>
                <a:rPr lang="en-US" sz="3200" b="1" dirty="0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, </a:t>
              </a:r>
              <a:r>
                <a:rPr lang="en-US" sz="3200" b="1" dirty="0" err="1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ktorý</a:t>
              </a:r>
              <a:r>
                <a:rPr lang="en-US" sz="3200" b="1" dirty="0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 </a:t>
              </a:r>
              <a:r>
                <a:rPr lang="en-US" sz="3200" b="1" dirty="0" err="1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sa</a:t>
              </a:r>
              <a:r>
                <a:rPr lang="en-US" sz="3200" b="1" dirty="0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 </a:t>
              </a:r>
              <a:r>
                <a:rPr lang="en-US" sz="3200" b="1" dirty="0" err="1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prejavuje</a:t>
              </a:r>
              <a:r>
                <a:rPr lang="en-US" sz="3200" b="1" dirty="0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 v </a:t>
              </a:r>
              <a:r>
                <a:rPr lang="en-US" sz="3200" b="1" dirty="0" err="1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každodennom</a:t>
              </a:r>
              <a:r>
                <a:rPr lang="en-US" sz="3200" b="1" dirty="0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 </a:t>
              </a:r>
              <a:r>
                <a:rPr lang="en-US" sz="3200" b="1" dirty="0" err="1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živote</a:t>
              </a:r>
              <a:r>
                <a:rPr lang="en-US" sz="3200" b="1" dirty="0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 </a:t>
              </a:r>
              <a:r>
                <a:rPr lang="en-US" sz="3200" b="1" dirty="0" err="1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komunity</a:t>
              </a:r>
              <a:endParaRPr lang="sk-SK" sz="32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endParaRPr>
            </a:p>
            <a:p>
              <a:pPr marL="342900" indent="-342900" algn="ctr">
                <a:lnSpc>
                  <a:spcPts val="3219"/>
                </a:lnSpc>
                <a:buFont typeface="Wingdings" panose="05000000000000000000" pitchFamily="2" charset="2"/>
                <a:buChar char="Ø"/>
              </a:pPr>
              <a:endParaRPr lang="sk-SK" sz="32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endParaRPr>
            </a:p>
            <a:p>
              <a:pPr marL="342900" indent="-342900" algn="ctr">
                <a:lnSpc>
                  <a:spcPts val="3219"/>
                </a:lnSpc>
                <a:buFont typeface="Wingdings" panose="05000000000000000000" pitchFamily="2" charset="2"/>
                <a:buChar char="Ø"/>
              </a:pPr>
              <a:r>
                <a:rPr lang="sk-SK" sz="3200" b="1" dirty="0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n</a:t>
              </a:r>
              <a:r>
                <a:rPr lang="en-US" sz="3200" b="1" dirty="0" err="1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ejde</a:t>
              </a:r>
              <a:r>
                <a:rPr lang="en-US" sz="3200" b="1" dirty="0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 </a:t>
              </a:r>
              <a:r>
                <a:rPr lang="en-US" sz="3200" b="1" dirty="0" err="1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len</a:t>
              </a:r>
              <a:r>
                <a:rPr lang="en-US" sz="3200" b="1" dirty="0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 o </a:t>
              </a:r>
              <a:r>
                <a:rPr lang="en-US" sz="3200" b="1" dirty="0" err="1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porušenie</a:t>
              </a:r>
              <a:r>
                <a:rPr lang="en-US" sz="3200" b="1" dirty="0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 </a:t>
              </a:r>
              <a:r>
                <a:rPr lang="en-US" sz="3200" b="1" dirty="0" err="1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zákona</a:t>
              </a:r>
              <a:r>
                <a:rPr lang="en-US" sz="3200" b="1" dirty="0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, ale o </a:t>
              </a:r>
              <a:r>
                <a:rPr lang="en-US" sz="3200" b="1" dirty="0" err="1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správanie</a:t>
              </a:r>
              <a:r>
                <a:rPr lang="en-US" sz="3200" b="1" dirty="0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, </a:t>
              </a:r>
              <a:r>
                <a:rPr lang="en-US" sz="3200" b="1" dirty="0" err="1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ktoré</a:t>
              </a:r>
              <a:r>
                <a:rPr lang="en-US" sz="3200" b="1" dirty="0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 </a:t>
              </a:r>
              <a:r>
                <a:rPr lang="en-US" sz="3200" b="1" dirty="0" err="1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ohrozuje</a:t>
              </a:r>
              <a:r>
                <a:rPr lang="en-US" sz="3200" b="1" dirty="0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 </a:t>
              </a:r>
              <a:r>
                <a:rPr lang="en-US" sz="3200" b="1" dirty="0" err="1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bezpečnosť</a:t>
              </a:r>
              <a:r>
                <a:rPr lang="en-US" sz="3200" b="1" dirty="0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, </a:t>
              </a:r>
              <a:r>
                <a:rPr lang="en-US" sz="3200" b="1" dirty="0" err="1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poriadok</a:t>
              </a:r>
              <a:r>
                <a:rPr lang="en-US" sz="3200" b="1" dirty="0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 a </a:t>
              </a:r>
              <a:r>
                <a:rPr lang="en-US" sz="3200" b="1" dirty="0" err="1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dôveru</a:t>
              </a:r>
              <a:r>
                <a:rPr lang="en-US" sz="3200" b="1" dirty="0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 </a:t>
              </a:r>
              <a:r>
                <a:rPr lang="en-US" sz="3200" b="1" dirty="0" err="1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medzi</a:t>
              </a:r>
              <a:r>
                <a:rPr lang="en-US" sz="3200" b="1" dirty="0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 </a:t>
              </a:r>
              <a:r>
                <a:rPr lang="en-US" sz="3200" b="1" dirty="0" err="1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obyvateľmi</a:t>
              </a:r>
              <a:endParaRPr lang="sk-SK" sz="32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endParaRPr>
            </a:p>
            <a:p>
              <a:pPr marL="342900" indent="-342900" algn="ctr">
                <a:lnSpc>
                  <a:spcPts val="3219"/>
                </a:lnSpc>
                <a:buFont typeface="Wingdings" panose="05000000000000000000" pitchFamily="2" charset="2"/>
                <a:buChar char="Ø"/>
              </a:pPr>
              <a:endParaRPr lang="sk-SK" sz="32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endParaRPr>
            </a:p>
            <a:p>
              <a:pPr marL="342900" indent="-342900" algn="ctr">
                <a:lnSpc>
                  <a:spcPts val="3219"/>
                </a:lnSpc>
                <a:buFont typeface="Wingdings" panose="05000000000000000000" pitchFamily="2" charset="2"/>
                <a:buChar char="Ø"/>
              </a:pPr>
              <a:r>
                <a:rPr lang="sk-SK" sz="3200" b="1" dirty="0" err="1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ko</a:t>
              </a:r>
              <a:r>
                <a:rPr lang="en-US" sz="3200" b="1" dirty="0" err="1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nanie</a:t>
              </a:r>
              <a:r>
                <a:rPr lang="en-US" sz="3200" b="1" dirty="0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, </a:t>
              </a:r>
              <a:r>
                <a:rPr lang="en-US" sz="3200" b="1" dirty="0" err="1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ktoré</a:t>
              </a:r>
              <a:r>
                <a:rPr lang="en-US" sz="3200" b="1" dirty="0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 </a:t>
              </a:r>
              <a:r>
                <a:rPr lang="en-US" sz="3200" b="1" dirty="0" err="1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narúša</a:t>
              </a:r>
              <a:r>
                <a:rPr lang="en-US" sz="3200" b="1" dirty="0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 </a:t>
              </a:r>
              <a:r>
                <a:rPr lang="en-US" sz="3200" b="1" dirty="0" err="1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verejný</a:t>
              </a:r>
              <a:r>
                <a:rPr lang="en-US" sz="3200" b="1" dirty="0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 </a:t>
              </a:r>
              <a:r>
                <a:rPr lang="en-US" sz="3200" b="1" dirty="0" err="1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poriadok</a:t>
              </a:r>
              <a:r>
                <a:rPr lang="en-US" sz="3200" b="1" dirty="0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 – </a:t>
              </a:r>
              <a:r>
                <a:rPr lang="en-US" sz="3200" b="1" dirty="0" err="1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napr</a:t>
              </a:r>
              <a:r>
                <a:rPr lang="en-US" sz="3200" b="1" dirty="0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. </a:t>
              </a:r>
              <a:r>
                <a:rPr lang="en-US" sz="3200" b="1" dirty="0" err="1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vandalizmus</a:t>
              </a:r>
              <a:r>
                <a:rPr lang="en-US" sz="3200" b="1" dirty="0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, </a:t>
              </a:r>
              <a:r>
                <a:rPr lang="en-US" sz="3200" b="1" dirty="0" err="1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výtržnosti</a:t>
              </a:r>
              <a:r>
                <a:rPr lang="en-US" sz="3200" b="1" dirty="0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, </a:t>
              </a:r>
              <a:r>
                <a:rPr lang="en-US" sz="3200" b="1" dirty="0" err="1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krádeže</a:t>
              </a:r>
              <a:r>
                <a:rPr lang="en-US" sz="3200" b="1" dirty="0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, </a:t>
              </a:r>
              <a:r>
                <a:rPr lang="en-US" sz="3200" b="1" dirty="0" err="1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násilie</a:t>
              </a:r>
              <a:endParaRPr lang="sk-SK" sz="32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endParaRPr>
            </a:p>
            <a:p>
              <a:pPr marL="342900" indent="-342900" algn="ctr">
                <a:lnSpc>
                  <a:spcPts val="3219"/>
                </a:lnSpc>
                <a:buFont typeface="Wingdings" panose="05000000000000000000" pitchFamily="2" charset="2"/>
                <a:buChar char="Ø"/>
              </a:pPr>
              <a:endParaRPr lang="sk-SK" sz="32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endParaRPr>
            </a:p>
            <a:p>
              <a:pPr marL="342900" indent="-342900" algn="ctr">
                <a:lnSpc>
                  <a:spcPts val="3219"/>
                </a:lnSpc>
                <a:buFont typeface="Wingdings" panose="05000000000000000000" pitchFamily="2" charset="2"/>
                <a:buChar char="Ø"/>
              </a:pPr>
              <a:r>
                <a:rPr lang="sk-SK" sz="3200" b="1" dirty="0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s</a:t>
              </a:r>
              <a:r>
                <a:rPr lang="en-US" sz="3200" b="1" dirty="0" err="1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právanie</a:t>
              </a:r>
              <a:r>
                <a:rPr lang="en-US" sz="3200" b="1" dirty="0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, </a:t>
              </a:r>
              <a:r>
                <a:rPr lang="en-US" sz="3200" b="1" dirty="0" err="1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ktoré</a:t>
              </a:r>
              <a:r>
                <a:rPr lang="en-US" sz="3200" b="1" dirty="0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 </a:t>
              </a:r>
              <a:r>
                <a:rPr lang="en-US" sz="3200" b="1" dirty="0" err="1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ohrozuje</a:t>
              </a:r>
              <a:r>
                <a:rPr lang="en-US" sz="3200" b="1" dirty="0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 </a:t>
              </a:r>
              <a:r>
                <a:rPr lang="en-US" sz="3200" b="1" dirty="0" err="1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obyvateľov</a:t>
              </a:r>
              <a:r>
                <a:rPr lang="en-US" sz="3200" b="1" dirty="0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 – </a:t>
              </a:r>
              <a:r>
                <a:rPr lang="en-US" sz="3200" b="1" dirty="0" err="1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napr</a:t>
              </a:r>
              <a:r>
                <a:rPr lang="en-US" sz="3200" b="1" dirty="0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. </a:t>
              </a:r>
              <a:r>
                <a:rPr lang="en-US" sz="3200" b="1" dirty="0" err="1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agresivita</a:t>
              </a:r>
              <a:r>
                <a:rPr lang="en-US" sz="3200" b="1" dirty="0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, </a:t>
              </a:r>
              <a:r>
                <a:rPr lang="en-US" sz="3200" b="1" dirty="0" err="1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drogové</a:t>
              </a:r>
              <a:r>
                <a:rPr lang="en-US" sz="3200" b="1" dirty="0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 </a:t>
              </a:r>
              <a:r>
                <a:rPr lang="en-US" sz="3200" b="1" dirty="0" err="1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aktivity</a:t>
              </a:r>
              <a:r>
                <a:rPr lang="en-US" sz="3200" b="1" dirty="0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, </a:t>
              </a:r>
              <a:r>
                <a:rPr lang="en-US" sz="3200" b="1" dirty="0" err="1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šikana</a:t>
              </a:r>
              <a:endParaRPr lang="sk-SK" sz="32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endParaRPr>
            </a:p>
            <a:p>
              <a:pPr marL="342900" indent="-342900" algn="ctr">
                <a:lnSpc>
                  <a:spcPts val="3219"/>
                </a:lnSpc>
                <a:buFont typeface="Wingdings" panose="05000000000000000000" pitchFamily="2" charset="2"/>
                <a:buChar char="Ø"/>
              </a:pPr>
              <a:endParaRPr lang="sk-SK" sz="32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endParaRPr>
            </a:p>
            <a:p>
              <a:pPr marL="342900" indent="-342900" algn="ctr">
                <a:lnSpc>
                  <a:spcPts val="3219"/>
                </a:lnSpc>
                <a:buFont typeface="Wingdings" panose="05000000000000000000" pitchFamily="2" charset="2"/>
                <a:buChar char="Ø"/>
              </a:pPr>
              <a:r>
                <a:rPr lang="sk-SK" sz="3200" b="1" dirty="0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p</a:t>
              </a:r>
              <a:r>
                <a:rPr lang="en-US" sz="3200" b="1" dirty="0" err="1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orušenie</a:t>
              </a:r>
              <a:r>
                <a:rPr lang="en-US" sz="3200" b="1" dirty="0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 </a:t>
              </a:r>
              <a:r>
                <a:rPr lang="en-US" sz="3200" b="1" dirty="0" err="1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zákonov</a:t>
              </a:r>
              <a:r>
                <a:rPr lang="en-US" sz="3200" b="1" dirty="0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 a </a:t>
              </a:r>
              <a:r>
                <a:rPr lang="en-US" sz="3200" b="1" dirty="0" err="1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noriem</a:t>
              </a:r>
              <a:r>
                <a:rPr lang="en-US" sz="3200" b="1" dirty="0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 – </a:t>
              </a:r>
              <a:r>
                <a:rPr lang="en-US" sz="3200" b="1" dirty="0" err="1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trestné</a:t>
              </a:r>
              <a:r>
                <a:rPr lang="en-US" sz="3200" b="1" dirty="0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 </a:t>
              </a:r>
              <a:r>
                <a:rPr lang="en-US" sz="3200" b="1" dirty="0" err="1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činy</a:t>
              </a:r>
              <a:r>
                <a:rPr lang="en-US" sz="3200" b="1" dirty="0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, </a:t>
              </a:r>
              <a:r>
                <a:rPr lang="en-US" sz="3200" b="1" dirty="0" err="1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priestupky</a:t>
              </a:r>
              <a:r>
                <a:rPr lang="en-US" sz="3200" b="1" dirty="0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, </a:t>
              </a:r>
              <a:r>
                <a:rPr lang="en-US" sz="3200" b="1" dirty="0" err="1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neetické</a:t>
              </a:r>
              <a:r>
                <a:rPr lang="en-US" sz="3200" b="1" dirty="0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 </a:t>
              </a:r>
              <a:r>
                <a:rPr lang="en-US" sz="3200" b="1" dirty="0" err="1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konanie</a:t>
              </a:r>
              <a:endParaRPr lang="en-US" sz="32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endParaRPr>
            </a:p>
          </p:txBody>
        </p:sp>
      </p:grpSp>
      <p:grpSp>
        <p:nvGrpSpPr>
          <p:cNvPr id="5" name="Group 22">
            <a:extLst>
              <a:ext uri="{FF2B5EF4-FFF2-40B4-BE49-F238E27FC236}">
                <a16:creationId xmlns:a16="http://schemas.microsoft.com/office/drawing/2014/main" id="{F8A3D0F3-3EC9-FE77-5780-27D9F9E05D21}"/>
              </a:ext>
            </a:extLst>
          </p:cNvPr>
          <p:cNvGrpSpPr/>
          <p:nvPr/>
        </p:nvGrpSpPr>
        <p:grpSpPr>
          <a:xfrm>
            <a:off x="3124200" y="3052986"/>
            <a:ext cx="4108481" cy="4419600"/>
            <a:chOff x="-50800" y="8606"/>
            <a:chExt cx="812800" cy="761167"/>
          </a:xfrm>
        </p:grpSpPr>
        <p:sp>
          <p:nvSpPr>
            <p:cNvPr id="6" name="Freeform 23">
              <a:extLst>
                <a:ext uri="{FF2B5EF4-FFF2-40B4-BE49-F238E27FC236}">
                  <a16:creationId xmlns:a16="http://schemas.microsoft.com/office/drawing/2014/main" id="{288C89A4-C830-6E3F-2D53-8292377D7944}"/>
                </a:ext>
              </a:extLst>
            </p:cNvPr>
            <p:cNvSpPr/>
            <p:nvPr/>
          </p:nvSpPr>
          <p:spPr>
            <a:xfrm>
              <a:off x="-50800" y="8606"/>
              <a:ext cx="812800" cy="761167"/>
            </a:xfrm>
            <a:custGeom>
              <a:avLst/>
              <a:gdLst/>
              <a:ahLst/>
              <a:cxnLst/>
              <a:rect l="l" t="t" r="r" b="b"/>
              <a:pathLst>
                <a:path w="812800" h="761167">
                  <a:moveTo>
                    <a:pt x="812800" y="380584"/>
                  </a:moveTo>
                  <a:lnTo>
                    <a:pt x="406400" y="0"/>
                  </a:lnTo>
                  <a:lnTo>
                    <a:pt x="406400" y="203200"/>
                  </a:lnTo>
                  <a:lnTo>
                    <a:pt x="0" y="203200"/>
                  </a:lnTo>
                  <a:lnTo>
                    <a:pt x="0" y="557967"/>
                  </a:lnTo>
                  <a:lnTo>
                    <a:pt x="406400" y="557967"/>
                  </a:lnTo>
                  <a:lnTo>
                    <a:pt x="406400" y="761167"/>
                  </a:lnTo>
                  <a:lnTo>
                    <a:pt x="812800" y="380584"/>
                  </a:lnTo>
                  <a:close/>
                </a:path>
              </a:pathLst>
            </a:custGeom>
            <a:solidFill>
              <a:srgbClr val="AD3221"/>
            </a:solidFill>
          </p:spPr>
        </p:sp>
        <p:sp>
          <p:nvSpPr>
            <p:cNvPr id="7" name="TextBox 24">
              <a:extLst>
                <a:ext uri="{FF2B5EF4-FFF2-40B4-BE49-F238E27FC236}">
                  <a16:creationId xmlns:a16="http://schemas.microsoft.com/office/drawing/2014/main" id="{80504221-7D73-633E-6FFA-450350EC371F}"/>
                </a:ext>
              </a:extLst>
            </p:cNvPr>
            <p:cNvSpPr txBox="1"/>
            <p:nvPr/>
          </p:nvSpPr>
          <p:spPr>
            <a:xfrm>
              <a:off x="0" y="155575"/>
              <a:ext cx="711200" cy="4023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19"/>
                </a:lnSpc>
              </a:pPr>
              <a:r>
                <a:rPr lang="sk-SK" sz="4800" b="1" dirty="0">
                  <a:solidFill>
                    <a:srgbClr val="FFFF00"/>
                  </a:solidFill>
                  <a:latin typeface="Aristotelica Pro" panose="020B0604020202020204" charset="0"/>
                  <a:ea typeface="Open Sans Bold"/>
                  <a:cs typeface="Aristotelica Pro" panose="020B0604020202020204" charset="0"/>
                  <a:sym typeface="Open Sans Bold"/>
                </a:rPr>
                <a:t>Čo je to kriminalita?</a:t>
              </a:r>
              <a:endParaRPr lang="en-US" sz="4800" b="1" dirty="0">
                <a:solidFill>
                  <a:srgbClr val="FFFF00"/>
                </a:solidFill>
                <a:latin typeface="Aristotelica Pro" panose="020B0604020202020204" charset="0"/>
                <a:ea typeface="Open Sans Bold"/>
                <a:cs typeface="Aristotelica Pro" panose="020B0604020202020204" charset="0"/>
                <a:sym typeface="Open Sans Bold"/>
              </a:endParaRPr>
            </a:p>
          </p:txBody>
        </p:sp>
      </p:grpSp>
      <p:pic>
        <p:nvPicPr>
          <p:cNvPr id="9" name="Obrázok 8">
            <a:extLst>
              <a:ext uri="{FF2B5EF4-FFF2-40B4-BE49-F238E27FC236}">
                <a16:creationId xmlns:a16="http://schemas.microsoft.com/office/drawing/2014/main" id="{25A0C12A-F31F-DC7F-0A1B-11EF1D78C1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53400" y="7655321"/>
            <a:ext cx="7696200" cy="2395058"/>
          </a:xfrm>
          <a:prstGeom prst="rect">
            <a:avLst/>
          </a:prstGeom>
          <a:effectLst>
            <a:softEdge rad="152400"/>
          </a:effectLst>
        </p:spPr>
      </p:pic>
      <p:pic>
        <p:nvPicPr>
          <p:cNvPr id="11" name="Obrázok 10">
            <a:extLst>
              <a:ext uri="{FF2B5EF4-FFF2-40B4-BE49-F238E27FC236}">
                <a16:creationId xmlns:a16="http://schemas.microsoft.com/office/drawing/2014/main" id="{F584FC38-8C6E-493B-FF2B-070FFF4F1E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208547"/>
            <a:ext cx="4796508" cy="3574851"/>
          </a:xfrm>
          <a:prstGeom prst="rect">
            <a:avLst/>
          </a:prstGeom>
          <a:effectLst>
            <a:softEdge rad="177800"/>
          </a:effectLst>
        </p:spPr>
      </p:pic>
      <p:pic>
        <p:nvPicPr>
          <p:cNvPr id="13" name="Obrázok 12">
            <a:extLst>
              <a:ext uri="{FF2B5EF4-FFF2-40B4-BE49-F238E27FC236}">
                <a16:creationId xmlns:a16="http://schemas.microsoft.com/office/drawing/2014/main" id="{6FFB2926-A938-C6D8-7BFC-435D42DFA4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6242767"/>
            <a:ext cx="4311716" cy="2855055"/>
          </a:xfrm>
          <a:prstGeom prst="rect">
            <a:avLst/>
          </a:prstGeom>
          <a:effectLst>
            <a:softEdge rad="203200"/>
          </a:effectLst>
        </p:spPr>
      </p:pic>
      <p:pic>
        <p:nvPicPr>
          <p:cNvPr id="14" name="Obrázok 13">
            <a:extLst>
              <a:ext uri="{FF2B5EF4-FFF2-40B4-BE49-F238E27FC236}">
                <a16:creationId xmlns:a16="http://schemas.microsoft.com/office/drawing/2014/main" id="{8AFF4704-A3C4-370A-E348-DA284B031E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4000" y="7290778"/>
            <a:ext cx="2638768" cy="2357788"/>
          </a:xfrm>
          <a:prstGeom prst="rect">
            <a:avLst/>
          </a:prstGeom>
          <a:effectLst>
            <a:softEdge rad="152400"/>
          </a:effectLst>
        </p:spPr>
      </p:pic>
    </p:spTree>
    <p:extLst>
      <p:ext uri="{BB962C8B-B14F-4D97-AF65-F5344CB8AC3E}">
        <p14:creationId xmlns:p14="http://schemas.microsoft.com/office/powerpoint/2010/main" val="10756306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2243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AutoShape 18"/>
          <p:cNvSpPr/>
          <p:nvPr/>
        </p:nvSpPr>
        <p:spPr>
          <a:xfrm>
            <a:off x="14405055" y="4269852"/>
            <a:ext cx="0" cy="1340312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arrow" w="med" len="sm"/>
          </a:ln>
        </p:spPr>
      </p:sp>
      <p:grpSp>
        <p:nvGrpSpPr>
          <p:cNvPr id="19" name="Group 19"/>
          <p:cNvGrpSpPr/>
          <p:nvPr/>
        </p:nvGrpSpPr>
        <p:grpSpPr>
          <a:xfrm>
            <a:off x="7327396" y="4000500"/>
            <a:ext cx="10274804" cy="4419600"/>
            <a:chOff x="0" y="0"/>
            <a:chExt cx="1076032" cy="40640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076032" cy="406400"/>
            </a:xfrm>
            <a:custGeom>
              <a:avLst/>
              <a:gdLst/>
              <a:ahLst/>
              <a:cxnLst/>
              <a:rect l="l" t="t" r="r" b="b"/>
              <a:pathLst>
                <a:path w="1076032" h="406400">
                  <a:moveTo>
                    <a:pt x="1076032" y="0"/>
                  </a:moveTo>
                  <a:lnTo>
                    <a:pt x="0" y="0"/>
                  </a:lnTo>
                  <a:lnTo>
                    <a:pt x="101600" y="203200"/>
                  </a:lnTo>
                  <a:lnTo>
                    <a:pt x="0" y="406400"/>
                  </a:lnTo>
                  <a:lnTo>
                    <a:pt x="1076032" y="406400"/>
                  </a:lnTo>
                  <a:lnTo>
                    <a:pt x="974432" y="203200"/>
                  </a:lnTo>
                  <a:lnTo>
                    <a:pt x="1076032" y="0"/>
                  </a:lnTo>
                  <a:close/>
                </a:path>
              </a:pathLst>
            </a:custGeom>
            <a:solidFill>
              <a:srgbClr val="AD3221"/>
            </a:solidFill>
          </p:spPr>
        </p:sp>
        <p:sp>
          <p:nvSpPr>
            <p:cNvPr id="21" name="TextBox 21"/>
            <p:cNvSpPr txBox="1"/>
            <p:nvPr/>
          </p:nvSpPr>
          <p:spPr>
            <a:xfrm>
              <a:off x="88900" y="-47625"/>
              <a:ext cx="898232" cy="454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342900" indent="-342900" algn="ctr">
                <a:lnSpc>
                  <a:spcPts val="3219"/>
                </a:lnSpc>
                <a:buFont typeface="Wingdings" panose="05000000000000000000" pitchFamily="2" charset="2"/>
                <a:buChar char="Ø"/>
              </a:pPr>
              <a:r>
                <a:rPr lang="en-US" sz="4000" b="1" dirty="0" err="1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Monitorovanie</a:t>
              </a:r>
              <a:r>
                <a:rPr lang="en-US" sz="4000" b="1" dirty="0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 </a:t>
              </a:r>
              <a:r>
                <a:rPr lang="en-US" sz="4000" b="1" dirty="0" err="1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rizikových</a:t>
              </a:r>
              <a:r>
                <a:rPr lang="en-US" sz="4000" b="1" dirty="0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 </a:t>
              </a:r>
              <a:r>
                <a:rPr lang="en-US" sz="4000" b="1" dirty="0" err="1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lokalít</a:t>
              </a:r>
              <a:endParaRPr lang="sk-SK" sz="40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endParaRPr>
            </a:p>
            <a:p>
              <a:pPr marL="342900" indent="-342900" algn="ctr">
                <a:lnSpc>
                  <a:spcPts val="3219"/>
                </a:lnSpc>
                <a:buFont typeface="Wingdings" panose="05000000000000000000" pitchFamily="2" charset="2"/>
                <a:buChar char="Ø"/>
              </a:pPr>
              <a:endParaRPr lang="sk-SK" sz="40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endParaRPr>
            </a:p>
            <a:p>
              <a:pPr marL="342900" indent="-342900" algn="ctr">
                <a:lnSpc>
                  <a:spcPts val="3219"/>
                </a:lnSpc>
                <a:buFont typeface="Wingdings" panose="05000000000000000000" pitchFamily="2" charset="2"/>
                <a:buChar char="Ø"/>
              </a:pPr>
              <a:r>
                <a:rPr lang="en-US" sz="4000" b="1" dirty="0" err="1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Spolupráca</a:t>
              </a:r>
              <a:r>
                <a:rPr lang="en-US" sz="4000" b="1" dirty="0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 s </a:t>
              </a:r>
              <a:r>
                <a:rPr lang="en-US" sz="4000" b="1" dirty="0" err="1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políciou</a:t>
              </a:r>
              <a:r>
                <a:rPr lang="en-US" sz="4000" b="1" dirty="0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, </a:t>
              </a:r>
              <a:r>
                <a:rPr lang="en-US" sz="4000" b="1" dirty="0" err="1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školami</a:t>
              </a:r>
              <a:r>
                <a:rPr lang="en-US" sz="4000" b="1" dirty="0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, </a:t>
              </a:r>
              <a:r>
                <a:rPr lang="en-US" sz="4000" b="1" dirty="0" err="1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obcou</a:t>
              </a:r>
              <a:endParaRPr lang="sk-SK" sz="40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endParaRPr>
            </a:p>
            <a:p>
              <a:pPr marL="342900" indent="-342900" algn="ctr">
                <a:lnSpc>
                  <a:spcPts val="3219"/>
                </a:lnSpc>
                <a:buFont typeface="Wingdings" panose="05000000000000000000" pitchFamily="2" charset="2"/>
                <a:buChar char="Ø"/>
              </a:pPr>
              <a:endParaRPr lang="sk-SK" sz="40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endParaRPr>
            </a:p>
            <a:p>
              <a:pPr marL="342900" indent="-342900" algn="ctr">
                <a:lnSpc>
                  <a:spcPts val="3219"/>
                </a:lnSpc>
                <a:buFont typeface="Wingdings" panose="05000000000000000000" pitchFamily="2" charset="2"/>
                <a:buChar char="Ø"/>
              </a:pPr>
              <a:r>
                <a:rPr lang="en-US" sz="4000" b="1" dirty="0" err="1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Včasné</a:t>
              </a:r>
              <a:r>
                <a:rPr lang="en-US" sz="4000" b="1" dirty="0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 </a:t>
              </a:r>
              <a:r>
                <a:rPr lang="en-US" sz="4000" b="1" dirty="0" err="1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upozorňovanie</a:t>
              </a:r>
              <a:r>
                <a:rPr lang="en-US" sz="4000" b="1" dirty="0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 </a:t>
              </a:r>
              <a:r>
                <a:rPr lang="en-US" sz="4000" b="1" dirty="0" err="1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na</a:t>
              </a:r>
              <a:r>
                <a:rPr lang="en-US" sz="4000" b="1" dirty="0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 </a:t>
              </a:r>
              <a:r>
                <a:rPr lang="en-US" sz="4000" b="1" dirty="0" err="1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podozrivé</a:t>
              </a:r>
              <a:r>
                <a:rPr lang="en-US" sz="4000" b="1" dirty="0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 </a:t>
              </a:r>
              <a:r>
                <a:rPr lang="en-US" sz="4000" b="1" dirty="0" err="1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správanie</a:t>
              </a:r>
              <a:endParaRPr lang="en-US" sz="40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endParaRP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2180400" y="2824823"/>
            <a:ext cx="3086100" cy="2890057"/>
            <a:chOff x="0" y="0"/>
            <a:chExt cx="812800" cy="761167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812800" cy="761167"/>
            </a:xfrm>
            <a:custGeom>
              <a:avLst/>
              <a:gdLst/>
              <a:ahLst/>
              <a:cxnLst/>
              <a:rect l="l" t="t" r="r" b="b"/>
              <a:pathLst>
                <a:path w="812800" h="761167">
                  <a:moveTo>
                    <a:pt x="812800" y="380584"/>
                  </a:moveTo>
                  <a:lnTo>
                    <a:pt x="406400" y="0"/>
                  </a:lnTo>
                  <a:lnTo>
                    <a:pt x="406400" y="203200"/>
                  </a:lnTo>
                  <a:lnTo>
                    <a:pt x="0" y="203200"/>
                  </a:lnTo>
                  <a:lnTo>
                    <a:pt x="0" y="557967"/>
                  </a:lnTo>
                  <a:lnTo>
                    <a:pt x="406400" y="557967"/>
                  </a:lnTo>
                  <a:lnTo>
                    <a:pt x="406400" y="761167"/>
                  </a:lnTo>
                  <a:lnTo>
                    <a:pt x="812800" y="380584"/>
                  </a:lnTo>
                  <a:close/>
                </a:path>
              </a:pathLst>
            </a:custGeom>
            <a:solidFill>
              <a:srgbClr val="AD3221"/>
            </a:solidFill>
          </p:spPr>
        </p:sp>
        <p:sp>
          <p:nvSpPr>
            <p:cNvPr id="24" name="TextBox 24"/>
            <p:cNvSpPr txBox="1"/>
            <p:nvPr/>
          </p:nvSpPr>
          <p:spPr>
            <a:xfrm>
              <a:off x="0" y="155575"/>
              <a:ext cx="711200" cy="4023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19"/>
                </a:lnSpc>
              </a:pPr>
              <a:r>
                <a:rPr lang="en-US" sz="2299" b="1" dirty="0" err="1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Úlohy</a:t>
              </a:r>
              <a:r>
                <a:rPr lang="en-US" sz="2299" b="1" dirty="0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 </a:t>
              </a:r>
              <a:r>
                <a:rPr lang="en-US" sz="2299" b="1" dirty="0" err="1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MOaPS</a:t>
              </a:r>
              <a:endParaRPr lang="en-US" sz="2299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endParaRPr>
            </a:p>
          </p:txBody>
        </p:sp>
      </p:grpSp>
      <p:sp>
        <p:nvSpPr>
          <p:cNvPr id="37" name="Freeform 37"/>
          <p:cNvSpPr/>
          <p:nvPr/>
        </p:nvSpPr>
        <p:spPr>
          <a:xfrm rot="-1113788">
            <a:off x="4664883" y="1929535"/>
            <a:ext cx="2944396" cy="1286627"/>
          </a:xfrm>
          <a:custGeom>
            <a:avLst/>
            <a:gdLst/>
            <a:ahLst/>
            <a:cxnLst/>
            <a:rect l="l" t="t" r="r" b="b"/>
            <a:pathLst>
              <a:path w="2944396" h="1286627">
                <a:moveTo>
                  <a:pt x="0" y="0"/>
                </a:moveTo>
                <a:lnTo>
                  <a:pt x="2944396" y="0"/>
                </a:lnTo>
                <a:lnTo>
                  <a:pt x="2944396" y="1286627"/>
                </a:lnTo>
                <a:lnTo>
                  <a:pt x="0" y="128662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8" name="TextBox 38"/>
          <p:cNvSpPr txBox="1"/>
          <p:nvPr/>
        </p:nvSpPr>
        <p:spPr>
          <a:xfrm>
            <a:off x="1305392" y="602650"/>
            <a:ext cx="15677216" cy="10195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 algn="ctr">
              <a:lnSpc>
                <a:spcPts val="7420"/>
              </a:lnSpc>
              <a:spcBef>
                <a:spcPct val="0"/>
              </a:spcBef>
            </a:pPr>
            <a:r>
              <a:rPr lang="en-US" sz="80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Prevencia</a:t>
            </a:r>
            <a:r>
              <a:rPr lang="en-US" sz="80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80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kriminality</a:t>
            </a:r>
            <a:endParaRPr lang="en-US" sz="7649" b="1" dirty="0">
              <a:solidFill>
                <a:srgbClr val="FFFFFF"/>
              </a:solidFill>
              <a:latin typeface="Aristotelica Pro Bold"/>
              <a:ea typeface="Aristotelica Pro Bold"/>
              <a:cs typeface="Aristotelica Pro Bold"/>
              <a:sym typeface="Aristotelica Pro Bold"/>
            </a:endParaRPr>
          </a:p>
        </p:txBody>
      </p:sp>
      <p:sp>
        <p:nvSpPr>
          <p:cNvPr id="41" name="Freeform 41"/>
          <p:cNvSpPr/>
          <p:nvPr/>
        </p:nvSpPr>
        <p:spPr>
          <a:xfrm rot="-9297881">
            <a:off x="10955147" y="2058473"/>
            <a:ext cx="2944396" cy="1286627"/>
          </a:xfrm>
          <a:custGeom>
            <a:avLst/>
            <a:gdLst/>
            <a:ahLst/>
            <a:cxnLst/>
            <a:rect l="l" t="t" r="r" b="b"/>
            <a:pathLst>
              <a:path w="2944396" h="1286627">
                <a:moveTo>
                  <a:pt x="0" y="0"/>
                </a:moveTo>
                <a:lnTo>
                  <a:pt x="2944396" y="0"/>
                </a:lnTo>
                <a:lnTo>
                  <a:pt x="2944396" y="1286626"/>
                </a:lnTo>
                <a:lnTo>
                  <a:pt x="0" y="128662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pic>
        <p:nvPicPr>
          <p:cNvPr id="43" name="Obrázok 42">
            <a:extLst>
              <a:ext uri="{FF2B5EF4-FFF2-40B4-BE49-F238E27FC236}">
                <a16:creationId xmlns:a16="http://schemas.microsoft.com/office/drawing/2014/main" id="{AAEF638A-A867-4F03-192B-1B4D5FB29B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1916" y="5713874"/>
            <a:ext cx="5846084" cy="3879279"/>
          </a:xfrm>
          <a:prstGeom prst="rect">
            <a:avLst/>
          </a:prstGeom>
          <a:effectLst>
            <a:softEdge rad="190500"/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2243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 rot="-1522519">
            <a:off x="3497291" y="2960718"/>
            <a:ext cx="3262374" cy="1370197"/>
          </a:xfrm>
          <a:custGeom>
            <a:avLst/>
            <a:gdLst/>
            <a:ahLst/>
            <a:cxnLst/>
            <a:rect l="l" t="t" r="r" b="b"/>
            <a:pathLst>
              <a:path w="3262374" h="1370197">
                <a:moveTo>
                  <a:pt x="0" y="0"/>
                </a:moveTo>
                <a:lnTo>
                  <a:pt x="3262374" y="0"/>
                </a:lnTo>
                <a:lnTo>
                  <a:pt x="3262374" y="1370196"/>
                </a:lnTo>
                <a:lnTo>
                  <a:pt x="0" y="13701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2438400" y="5305098"/>
            <a:ext cx="1615806" cy="3735967"/>
          </a:xfrm>
          <a:custGeom>
            <a:avLst/>
            <a:gdLst/>
            <a:ahLst/>
            <a:cxnLst/>
            <a:rect l="l" t="t" r="r" b="b"/>
            <a:pathLst>
              <a:path w="1615806" h="3735967">
                <a:moveTo>
                  <a:pt x="0" y="0"/>
                </a:moveTo>
                <a:lnTo>
                  <a:pt x="1615806" y="0"/>
                </a:lnTo>
                <a:lnTo>
                  <a:pt x="1615806" y="3735967"/>
                </a:lnTo>
                <a:lnTo>
                  <a:pt x="0" y="373596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609601" y="416740"/>
            <a:ext cx="15099410" cy="11694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9100"/>
              </a:lnSpc>
              <a:spcBef>
                <a:spcPct val="0"/>
              </a:spcBef>
            </a:pPr>
            <a:r>
              <a:rPr lang="en-US" sz="7649" b="1" dirty="0" err="1">
                <a:solidFill>
                  <a:srgbClr val="FFFFFF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Úloha</a:t>
            </a:r>
            <a:r>
              <a:rPr lang="en-US" sz="7649" b="1" dirty="0">
                <a:solidFill>
                  <a:srgbClr val="FFFFFF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 </a:t>
            </a:r>
            <a:r>
              <a:rPr lang="en-US" sz="7649" b="1" dirty="0" err="1">
                <a:solidFill>
                  <a:srgbClr val="FFFFFF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MOaPS</a:t>
            </a:r>
            <a:r>
              <a:rPr lang="en-US" sz="7649" b="1" dirty="0">
                <a:solidFill>
                  <a:srgbClr val="FFFFFF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 </a:t>
            </a:r>
            <a:r>
              <a:rPr lang="en-US" sz="7649" b="1" dirty="0" err="1">
                <a:solidFill>
                  <a:srgbClr val="FFFFFF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pri</a:t>
            </a:r>
            <a:r>
              <a:rPr lang="en-US" sz="7649" b="1" dirty="0">
                <a:solidFill>
                  <a:srgbClr val="FFFFFF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 </a:t>
            </a:r>
            <a:r>
              <a:rPr lang="en-US" sz="7649" b="1" dirty="0" err="1">
                <a:solidFill>
                  <a:srgbClr val="FFFFFF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riešení</a:t>
            </a:r>
            <a:r>
              <a:rPr lang="en-US" sz="7649" b="1" dirty="0">
                <a:solidFill>
                  <a:srgbClr val="FFFFFF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 </a:t>
            </a:r>
            <a:r>
              <a:rPr lang="en-US" sz="7649" b="1" dirty="0" err="1">
                <a:solidFill>
                  <a:srgbClr val="FFFFFF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kriminality</a:t>
            </a:r>
            <a:endParaRPr lang="en-US" sz="7649" b="1" dirty="0">
              <a:solidFill>
                <a:srgbClr val="FFFFFF"/>
              </a:solidFill>
              <a:latin typeface="Aristotelica Pro Bold"/>
              <a:ea typeface="Aristotelica Pro Bold"/>
              <a:cs typeface="Aristotelica Pro Bold"/>
              <a:sym typeface="Aristotelica Pro Bold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7467816" y="1697858"/>
            <a:ext cx="8558095" cy="19563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71500" indent="-571500">
              <a:lnSpc>
                <a:spcPts val="5180"/>
              </a:lnSpc>
              <a:buFont typeface="Wingdings" panose="05000000000000000000" pitchFamily="2" charset="2"/>
              <a:buChar char="Ø"/>
            </a:pPr>
            <a:r>
              <a:rPr lang="en-US" sz="37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Včasné</a:t>
            </a:r>
            <a:r>
              <a:rPr lang="en-US" sz="37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7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rozpoznanie</a:t>
            </a:r>
            <a:r>
              <a:rPr lang="en-US" sz="37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7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rizikového</a:t>
            </a:r>
            <a:r>
              <a:rPr lang="en-US" sz="37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7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správania</a:t>
            </a:r>
            <a:r>
              <a:rPr lang="en-US" sz="37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– </a:t>
            </a:r>
            <a:r>
              <a:rPr lang="en-US" sz="3700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pozorovanie</a:t>
            </a:r>
            <a:r>
              <a:rPr lang="en-US" sz="3700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, </a:t>
            </a:r>
            <a:r>
              <a:rPr lang="en-US" sz="3700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hlásenie</a:t>
            </a:r>
            <a:r>
              <a:rPr lang="en-US" sz="3700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, </a:t>
            </a:r>
            <a:r>
              <a:rPr lang="en-US" sz="3700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prevencia</a:t>
            </a:r>
            <a:endParaRPr lang="en-US" sz="3700" dirty="0">
              <a:solidFill>
                <a:srgbClr val="FFFFFF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7467817" y="3815241"/>
            <a:ext cx="7695983" cy="19563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71500" indent="-571500">
              <a:lnSpc>
                <a:spcPts val="5180"/>
              </a:lnSpc>
              <a:buFont typeface="Wingdings" panose="05000000000000000000" pitchFamily="2" charset="2"/>
              <a:buChar char="Ø"/>
            </a:pPr>
            <a:r>
              <a:rPr lang="pt-BR" sz="37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Spolupráca s políciou a obcou – výmena informácií, koordinácia zásahov</a:t>
            </a:r>
            <a:endParaRPr lang="en-US" sz="3700" b="1" dirty="0">
              <a:solidFill>
                <a:srgbClr val="FFFFFF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7467816" y="6210300"/>
            <a:ext cx="9067584" cy="47039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71500" indent="-571500">
              <a:lnSpc>
                <a:spcPts val="5320"/>
              </a:lnSpc>
              <a:buFont typeface="Wingdings" panose="05000000000000000000" pitchFamily="2" charset="2"/>
              <a:buChar char="Ø"/>
            </a:pPr>
            <a:r>
              <a:rPr lang="sk-SK" sz="4000" b="1" dirty="0">
                <a:solidFill>
                  <a:schemeClr val="bg1"/>
                </a:solidFill>
              </a:rPr>
              <a:t>Budovanie dôvery v komunite</a:t>
            </a:r>
            <a:r>
              <a:rPr lang="sk-SK" sz="4000" dirty="0">
                <a:solidFill>
                  <a:schemeClr val="bg1"/>
                </a:solidFill>
              </a:rPr>
              <a:t> – rozhovory, podpora obetí, výchovné pôsobenie</a:t>
            </a:r>
          </a:p>
          <a:p>
            <a:pPr marL="571500" indent="-571500">
              <a:lnSpc>
                <a:spcPts val="5320"/>
              </a:lnSpc>
              <a:buFont typeface="Wingdings" panose="05000000000000000000" pitchFamily="2" charset="2"/>
              <a:buChar char="Ø"/>
            </a:pPr>
            <a:r>
              <a:rPr lang="en-US" sz="3800" b="1" dirty="0" err="1">
                <a:solidFill>
                  <a:schemeClr val="bg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Znižovanie</a:t>
            </a:r>
            <a:r>
              <a:rPr lang="en-US" sz="3800" b="1" dirty="0">
                <a:solidFill>
                  <a:schemeClr val="bg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800" b="1" dirty="0" err="1">
                <a:solidFill>
                  <a:schemeClr val="bg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strachu</a:t>
            </a:r>
            <a:r>
              <a:rPr lang="en-US" sz="3800" b="1" dirty="0">
                <a:solidFill>
                  <a:schemeClr val="bg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a </a:t>
            </a:r>
            <a:r>
              <a:rPr lang="en-US" sz="3800" b="1" dirty="0" err="1">
                <a:solidFill>
                  <a:schemeClr val="bg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napätia</a:t>
            </a:r>
            <a:r>
              <a:rPr lang="en-US" sz="3800" b="1" dirty="0">
                <a:solidFill>
                  <a:schemeClr val="bg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– </a:t>
            </a:r>
            <a:r>
              <a:rPr lang="en-US" sz="3800" b="1" dirty="0" err="1">
                <a:solidFill>
                  <a:schemeClr val="bg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prítomnosť</a:t>
            </a:r>
            <a:r>
              <a:rPr lang="en-US" sz="3800" b="1" dirty="0">
                <a:solidFill>
                  <a:schemeClr val="bg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v </a:t>
            </a:r>
            <a:r>
              <a:rPr lang="en-US" sz="3800" b="1" dirty="0" err="1">
                <a:solidFill>
                  <a:schemeClr val="bg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teréne</a:t>
            </a:r>
            <a:r>
              <a:rPr lang="en-US" sz="3800" b="1" dirty="0">
                <a:solidFill>
                  <a:schemeClr val="bg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, </a:t>
            </a:r>
            <a:r>
              <a:rPr lang="en-US" sz="3800" b="1" dirty="0" err="1">
                <a:solidFill>
                  <a:schemeClr val="bg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pokojný</a:t>
            </a:r>
            <a:r>
              <a:rPr lang="en-US" sz="3800" b="1" dirty="0">
                <a:solidFill>
                  <a:schemeClr val="bg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800" b="1" dirty="0" err="1">
                <a:solidFill>
                  <a:schemeClr val="bg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prístup</a:t>
            </a:r>
            <a:r>
              <a:rPr lang="en-US" sz="3800" b="1" dirty="0">
                <a:solidFill>
                  <a:schemeClr val="bg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, </a:t>
            </a:r>
            <a:r>
              <a:rPr lang="en-US" sz="3800" b="1" dirty="0" err="1">
                <a:solidFill>
                  <a:schemeClr val="bg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pomoc</a:t>
            </a:r>
            <a:endParaRPr lang="en-US" sz="3800" b="1" dirty="0">
              <a:solidFill>
                <a:schemeClr val="bg1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algn="ctr">
              <a:lnSpc>
                <a:spcPts val="5180"/>
              </a:lnSpc>
            </a:pPr>
            <a:endParaRPr lang="en-US" sz="3800" b="1" dirty="0">
              <a:solidFill>
                <a:srgbClr val="FFFFFF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2243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201534" y="3392127"/>
            <a:ext cx="622269" cy="1681808"/>
          </a:xfrm>
          <a:custGeom>
            <a:avLst/>
            <a:gdLst/>
            <a:ahLst/>
            <a:cxnLst/>
            <a:rect l="l" t="t" r="r" b="b"/>
            <a:pathLst>
              <a:path w="622269" h="1681808">
                <a:moveTo>
                  <a:pt x="0" y="0"/>
                </a:moveTo>
                <a:lnTo>
                  <a:pt x="622268" y="0"/>
                </a:lnTo>
                <a:lnTo>
                  <a:pt x="622268" y="1681807"/>
                </a:lnTo>
                <a:lnTo>
                  <a:pt x="0" y="168180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1902676" y="3278134"/>
            <a:ext cx="622269" cy="1681808"/>
          </a:xfrm>
          <a:custGeom>
            <a:avLst/>
            <a:gdLst/>
            <a:ahLst/>
            <a:cxnLst/>
            <a:rect l="l" t="t" r="r" b="b"/>
            <a:pathLst>
              <a:path w="622269" h="1681808">
                <a:moveTo>
                  <a:pt x="0" y="0"/>
                </a:moveTo>
                <a:lnTo>
                  <a:pt x="622269" y="0"/>
                </a:lnTo>
                <a:lnTo>
                  <a:pt x="622269" y="1681807"/>
                </a:lnTo>
                <a:lnTo>
                  <a:pt x="0" y="168180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559764" y="1394638"/>
            <a:ext cx="3680314" cy="3565305"/>
          </a:xfrm>
          <a:custGeom>
            <a:avLst/>
            <a:gdLst/>
            <a:ahLst/>
            <a:cxnLst/>
            <a:rect l="l" t="t" r="r" b="b"/>
            <a:pathLst>
              <a:path w="3680314" h="3565305">
                <a:moveTo>
                  <a:pt x="0" y="0"/>
                </a:moveTo>
                <a:lnTo>
                  <a:pt x="3680314" y="0"/>
                </a:lnTo>
                <a:lnTo>
                  <a:pt x="3680314" y="3565305"/>
                </a:lnTo>
                <a:lnTo>
                  <a:pt x="0" y="356530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4876800" y="720740"/>
            <a:ext cx="12307415" cy="27853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11092"/>
              </a:lnSpc>
              <a:spcBef>
                <a:spcPct val="0"/>
              </a:spcBef>
            </a:pPr>
            <a:r>
              <a:rPr lang="en-US" sz="7649" b="1" dirty="0">
                <a:solidFill>
                  <a:srgbClr val="FFFFFF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Ako </a:t>
            </a:r>
            <a:r>
              <a:rPr lang="en-US" sz="7649" b="1" dirty="0" err="1">
                <a:solidFill>
                  <a:srgbClr val="FFFFFF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MOaPS</a:t>
            </a:r>
            <a:r>
              <a:rPr lang="en-US" sz="7649" b="1" dirty="0">
                <a:solidFill>
                  <a:srgbClr val="FFFFFF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 </a:t>
            </a:r>
            <a:r>
              <a:rPr lang="en-US" sz="7649" b="1" dirty="0" err="1">
                <a:solidFill>
                  <a:srgbClr val="FFFFFF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znižuje</a:t>
            </a:r>
            <a:r>
              <a:rPr lang="en-US" sz="7649" b="1" dirty="0">
                <a:solidFill>
                  <a:srgbClr val="FFFFFF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 </a:t>
            </a:r>
            <a:r>
              <a:rPr lang="en-US" sz="7649" b="1" dirty="0" err="1">
                <a:solidFill>
                  <a:srgbClr val="FFFFFF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kriminalitu</a:t>
            </a:r>
            <a:endParaRPr lang="en-US" sz="7649" b="1" dirty="0">
              <a:solidFill>
                <a:srgbClr val="FFFFFF"/>
              </a:solidFill>
              <a:latin typeface="Aristotelica Pro Bold"/>
              <a:ea typeface="Aristotelica Pro Bold"/>
              <a:cs typeface="Aristotelica Pro Bold"/>
              <a:sym typeface="Aristotelica Pro Bold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4876800" y="5327058"/>
            <a:ext cx="5867400" cy="27744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1" dirty="0" err="1">
                <a:solidFill>
                  <a:srgbClr val="FFFFFF"/>
                </a:solidFill>
                <a:latin typeface="Aristotelica Pro" panose="020B0604020202020204" charset="0"/>
                <a:ea typeface="Open Sans Bold"/>
                <a:cs typeface="Aristotelica Pro" panose="020B0604020202020204" charset="0"/>
                <a:sym typeface="Open Sans Bold"/>
              </a:rPr>
              <a:t>Viditeľná</a:t>
            </a:r>
            <a:r>
              <a:rPr lang="en-US" sz="5199" b="1" dirty="0">
                <a:solidFill>
                  <a:srgbClr val="FFFFFF"/>
                </a:solidFill>
                <a:latin typeface="Aristotelica Pro" panose="020B0604020202020204" charset="0"/>
                <a:ea typeface="Open Sans Bold"/>
                <a:cs typeface="Aristotelica Pro" panose="020B0604020202020204" charset="0"/>
                <a:sym typeface="Open Sans Bold"/>
              </a:rPr>
              <a:t> </a:t>
            </a:r>
            <a:r>
              <a:rPr lang="en-US" sz="5199" b="1" dirty="0" err="1">
                <a:solidFill>
                  <a:srgbClr val="FFFFFF"/>
                </a:solidFill>
                <a:latin typeface="Aristotelica Pro" panose="020B0604020202020204" charset="0"/>
                <a:ea typeface="Open Sans Bold"/>
                <a:cs typeface="Aristotelica Pro" panose="020B0604020202020204" charset="0"/>
                <a:sym typeface="Open Sans Bold"/>
              </a:rPr>
              <a:t>prítomnosť</a:t>
            </a:r>
            <a:r>
              <a:rPr lang="en-US" sz="5199" b="1" dirty="0">
                <a:solidFill>
                  <a:srgbClr val="FFFFFF"/>
                </a:solidFill>
                <a:latin typeface="Aristotelica Pro" panose="020B0604020202020204" charset="0"/>
                <a:ea typeface="Open Sans Bold"/>
                <a:cs typeface="Aristotelica Pro" panose="020B0604020202020204" charset="0"/>
                <a:sym typeface="Open Sans Bold"/>
              </a:rPr>
              <a:t> v </a:t>
            </a:r>
            <a:r>
              <a:rPr lang="en-US" sz="5199" b="1" dirty="0" err="1">
                <a:solidFill>
                  <a:srgbClr val="FFFFFF"/>
                </a:solidFill>
                <a:latin typeface="Aristotelica Pro" panose="020B0604020202020204" charset="0"/>
                <a:ea typeface="Open Sans Bold"/>
                <a:cs typeface="Aristotelica Pro" panose="020B0604020202020204" charset="0"/>
                <a:sym typeface="Open Sans Bold"/>
              </a:rPr>
              <a:t>teréne</a:t>
            </a:r>
            <a:endParaRPr lang="en-US" sz="5199" b="1" dirty="0">
              <a:solidFill>
                <a:srgbClr val="FFFFFF"/>
              </a:solidFill>
              <a:latin typeface="Aristotelica Pro" panose="020B0604020202020204" charset="0"/>
              <a:ea typeface="Open Sans Bold"/>
              <a:cs typeface="Aristotelica Pro" panose="020B0604020202020204" charset="0"/>
              <a:sym typeface="Open Sans Bold"/>
            </a:endParaRPr>
          </a:p>
        </p:txBody>
      </p:sp>
      <p:sp>
        <p:nvSpPr>
          <p:cNvPr id="11" name="BlokTextu 10">
            <a:extLst>
              <a:ext uri="{FF2B5EF4-FFF2-40B4-BE49-F238E27FC236}">
                <a16:creationId xmlns:a16="http://schemas.microsoft.com/office/drawing/2014/main" id="{7E410A14-37F6-7077-BB19-0012B95DC45F}"/>
              </a:ext>
            </a:extLst>
          </p:cNvPr>
          <p:cNvSpPr txBox="1"/>
          <p:nvPr/>
        </p:nvSpPr>
        <p:spPr>
          <a:xfrm>
            <a:off x="11860804" y="5327058"/>
            <a:ext cx="5131796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k-SK" sz="5400" b="1" dirty="0">
                <a:solidFill>
                  <a:schemeClr val="bg1"/>
                </a:solidFill>
                <a:latin typeface="Aristotelica Pro" panose="020B0604020202020204" charset="0"/>
                <a:cs typeface="Aristotelica Pro" panose="020B0604020202020204" charset="0"/>
              </a:rPr>
              <a:t>Včasné rozpoznanie rizikového správania</a:t>
            </a:r>
            <a:endParaRPr lang="sk-SK" sz="5400" dirty="0">
              <a:solidFill>
                <a:schemeClr val="bg1"/>
              </a:solidFill>
              <a:latin typeface="Aristotelica Pro" panose="020B0604020202020204" charset="0"/>
              <a:cs typeface="Aristotelica Pro" panose="020B060402020202020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2243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213896" y="3689961"/>
            <a:ext cx="3074104" cy="3783805"/>
            <a:chOff x="0" y="0"/>
            <a:chExt cx="4098805" cy="5045073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4098805" cy="5045073"/>
              <a:chOff x="0" y="0"/>
              <a:chExt cx="812800" cy="1000447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812800" cy="1000447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1000447">
                    <a:moveTo>
                      <a:pt x="85294" y="0"/>
                    </a:moveTo>
                    <a:lnTo>
                      <a:pt x="727506" y="0"/>
                    </a:lnTo>
                    <a:cubicBezTo>
                      <a:pt x="750128" y="0"/>
                      <a:pt x="771822" y="8986"/>
                      <a:pt x="787818" y="24982"/>
                    </a:cubicBezTo>
                    <a:cubicBezTo>
                      <a:pt x="803814" y="40978"/>
                      <a:pt x="812800" y="62673"/>
                      <a:pt x="812800" y="85294"/>
                    </a:cubicBezTo>
                    <a:lnTo>
                      <a:pt x="812800" y="915153"/>
                    </a:lnTo>
                    <a:cubicBezTo>
                      <a:pt x="812800" y="937774"/>
                      <a:pt x="803814" y="959469"/>
                      <a:pt x="787818" y="975465"/>
                    </a:cubicBezTo>
                    <a:cubicBezTo>
                      <a:pt x="771822" y="991460"/>
                      <a:pt x="750128" y="1000447"/>
                      <a:pt x="727506" y="1000447"/>
                    </a:cubicBezTo>
                    <a:lnTo>
                      <a:pt x="85294" y="1000447"/>
                    </a:lnTo>
                    <a:cubicBezTo>
                      <a:pt x="62673" y="1000447"/>
                      <a:pt x="40978" y="991460"/>
                      <a:pt x="24982" y="975465"/>
                    </a:cubicBezTo>
                    <a:cubicBezTo>
                      <a:pt x="8986" y="959469"/>
                      <a:pt x="0" y="937774"/>
                      <a:pt x="0" y="915153"/>
                    </a:cubicBezTo>
                    <a:lnTo>
                      <a:pt x="0" y="85294"/>
                    </a:lnTo>
                    <a:cubicBezTo>
                      <a:pt x="0" y="62673"/>
                      <a:pt x="8986" y="40978"/>
                      <a:pt x="24982" y="24982"/>
                    </a:cubicBezTo>
                    <a:cubicBezTo>
                      <a:pt x="40978" y="8986"/>
                      <a:pt x="62673" y="0"/>
                      <a:pt x="8529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id="5" name="TextBox 5"/>
              <p:cNvSpPr txBox="1"/>
              <p:nvPr/>
            </p:nvSpPr>
            <p:spPr>
              <a:xfrm>
                <a:off x="0" y="-38100"/>
                <a:ext cx="812800" cy="103854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220"/>
                  </a:lnSpc>
                </a:pPr>
                <a:endParaRPr/>
              </a:p>
            </p:txBody>
          </p:sp>
        </p:grpSp>
        <p:sp>
          <p:nvSpPr>
            <p:cNvPr id="6" name="TextBox 6"/>
            <p:cNvSpPr txBox="1"/>
            <p:nvPr/>
          </p:nvSpPr>
          <p:spPr>
            <a:xfrm>
              <a:off x="0" y="643045"/>
              <a:ext cx="4098805" cy="343683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234"/>
                </a:lnSpc>
                <a:spcBef>
                  <a:spcPct val="0"/>
                </a:spcBef>
              </a:pPr>
              <a:r>
                <a:rPr lang="en-US" sz="2000" b="1" u="sng" dirty="0" err="1">
                  <a:solidFill>
                    <a:srgbClr val="000000"/>
                  </a:solidFill>
                  <a:highlight>
                    <a:srgbClr val="FFFF00"/>
                  </a:highlight>
                  <a:latin typeface="Aristotelica Pro Bold"/>
                  <a:ea typeface="Aristotelica Pro Bold"/>
                  <a:cs typeface="Aristotelica Pro Bold"/>
                  <a:sym typeface="Aristotelica Pro Bold"/>
                </a:rPr>
                <a:t>Psychologické</a:t>
              </a:r>
              <a:r>
                <a:rPr lang="en-US" sz="2000" b="1" u="sng" dirty="0">
                  <a:solidFill>
                    <a:srgbClr val="000000"/>
                  </a:solidFill>
                  <a:highlight>
                    <a:srgbClr val="FFFF00"/>
                  </a:highlight>
                  <a:latin typeface="Aristotelica Pro Bold"/>
                  <a:ea typeface="Aristotelica Pro Bold"/>
                  <a:cs typeface="Aristotelica Pro Bold"/>
                  <a:sym typeface="Aristotelica Pro Bold"/>
                </a:rPr>
                <a:t> </a:t>
              </a:r>
              <a:r>
                <a:rPr lang="en-US" sz="2000" b="1" u="sng" dirty="0" err="1">
                  <a:solidFill>
                    <a:srgbClr val="000000"/>
                  </a:solidFill>
                  <a:highlight>
                    <a:srgbClr val="FFFF00"/>
                  </a:highlight>
                  <a:latin typeface="Aristotelica Pro Bold"/>
                  <a:ea typeface="Aristotelica Pro Bold"/>
                  <a:cs typeface="Aristotelica Pro Bold"/>
                  <a:sym typeface="Aristotelica Pro Bold"/>
                </a:rPr>
                <a:t>faktory</a:t>
              </a:r>
              <a:r>
                <a:rPr lang="en-US" sz="2000" b="1" dirty="0">
                  <a:solidFill>
                    <a:srgbClr val="000000"/>
                  </a:solidFill>
                  <a:latin typeface="Aristotelica Pro Bold"/>
                  <a:ea typeface="Aristotelica Pro Bold"/>
                  <a:cs typeface="Aristotelica Pro Bold"/>
                  <a:sym typeface="Aristotelica Pro Bold"/>
                </a:rPr>
                <a:t>:</a:t>
              </a:r>
              <a:endParaRPr lang="sk-SK" sz="2000" b="1" dirty="0">
                <a:solidFill>
                  <a:srgbClr val="000000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endParaRPr>
            </a:p>
            <a:p>
              <a:pPr marL="342900" indent="-342900" algn="ctr">
                <a:lnSpc>
                  <a:spcPts val="5234"/>
                </a:lnSpc>
                <a:spcBef>
                  <a:spcPct val="0"/>
                </a:spcBef>
                <a:buFont typeface="Wingdings" panose="05000000000000000000" pitchFamily="2" charset="2"/>
                <a:buChar char="Ø"/>
              </a:pPr>
              <a:r>
                <a:rPr lang="en-US" sz="2000" dirty="0" err="1">
                  <a:solidFill>
                    <a:srgbClr val="00000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poruchy</a:t>
              </a:r>
              <a:r>
                <a:rPr lang="en-US" sz="2000" dirty="0">
                  <a:solidFill>
                    <a:srgbClr val="00000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správania</a:t>
              </a:r>
              <a:r>
                <a:rPr lang="en-US" sz="2000" dirty="0">
                  <a:solidFill>
                    <a:srgbClr val="00000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, </a:t>
              </a:r>
              <a:endParaRPr lang="sk-SK" sz="2000" dirty="0">
                <a:solidFill>
                  <a:srgbClr val="000000"/>
                </a:solidFill>
                <a:latin typeface="Aristotelica Pro"/>
                <a:ea typeface="Aristotelica Pro"/>
                <a:cs typeface="Aristotelica Pro"/>
                <a:sym typeface="Aristotelica Pro"/>
              </a:endParaRPr>
            </a:p>
            <a:p>
              <a:pPr marL="342900" indent="-342900" algn="ctr">
                <a:lnSpc>
                  <a:spcPts val="5234"/>
                </a:lnSpc>
                <a:spcBef>
                  <a:spcPct val="0"/>
                </a:spcBef>
                <a:buFont typeface="Wingdings" panose="05000000000000000000" pitchFamily="2" charset="2"/>
                <a:buChar char="Ø"/>
              </a:pPr>
              <a:r>
                <a:rPr lang="en-US" sz="2000" dirty="0">
                  <a:solidFill>
                    <a:srgbClr val="00000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trauma, </a:t>
              </a:r>
              <a:endParaRPr lang="sk-SK" sz="2000" dirty="0">
                <a:solidFill>
                  <a:srgbClr val="000000"/>
                </a:solidFill>
                <a:latin typeface="Aristotelica Pro"/>
                <a:ea typeface="Aristotelica Pro"/>
                <a:cs typeface="Aristotelica Pro"/>
                <a:sym typeface="Aristotelica Pro"/>
              </a:endParaRPr>
            </a:p>
            <a:p>
              <a:pPr marL="342900" indent="-342900" algn="ctr">
                <a:lnSpc>
                  <a:spcPts val="5234"/>
                </a:lnSpc>
                <a:spcBef>
                  <a:spcPct val="0"/>
                </a:spcBef>
                <a:buFont typeface="Wingdings" panose="05000000000000000000" pitchFamily="2" charset="2"/>
                <a:buChar char="Ø"/>
              </a:pPr>
              <a:r>
                <a:rPr lang="en-US" sz="2000" dirty="0" err="1">
                  <a:solidFill>
                    <a:srgbClr val="00000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závislosti</a:t>
              </a:r>
              <a:r>
                <a:rPr lang="en-US" sz="2000" dirty="0">
                  <a:solidFill>
                    <a:srgbClr val="00000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.</a:t>
              </a:r>
              <a:endParaRPr lang="en-US" sz="3041" dirty="0">
                <a:solidFill>
                  <a:srgbClr val="000000"/>
                </a:solidFill>
                <a:latin typeface="Aristotelica Pro"/>
                <a:ea typeface="Aristotelica Pro"/>
                <a:cs typeface="Aristotelica Pro"/>
                <a:sym typeface="Aristotelica Pro"/>
              </a:endParaRP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7451678" y="3657236"/>
            <a:ext cx="3074104" cy="3816530"/>
            <a:chOff x="0" y="0"/>
            <a:chExt cx="4098805" cy="5088706"/>
          </a:xfrm>
        </p:grpSpPr>
        <p:grpSp>
          <p:nvGrpSpPr>
            <p:cNvPr id="8" name="Group 8"/>
            <p:cNvGrpSpPr/>
            <p:nvPr/>
          </p:nvGrpSpPr>
          <p:grpSpPr>
            <a:xfrm>
              <a:off x="0" y="0"/>
              <a:ext cx="4098805" cy="5046933"/>
              <a:chOff x="0" y="0"/>
              <a:chExt cx="812800" cy="1000815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812800" cy="1000815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1000815">
                    <a:moveTo>
                      <a:pt x="85294" y="0"/>
                    </a:moveTo>
                    <a:lnTo>
                      <a:pt x="727506" y="0"/>
                    </a:lnTo>
                    <a:cubicBezTo>
                      <a:pt x="750128" y="0"/>
                      <a:pt x="771822" y="8986"/>
                      <a:pt x="787818" y="24982"/>
                    </a:cubicBezTo>
                    <a:cubicBezTo>
                      <a:pt x="803814" y="40978"/>
                      <a:pt x="812800" y="62673"/>
                      <a:pt x="812800" y="85294"/>
                    </a:cubicBezTo>
                    <a:lnTo>
                      <a:pt x="812800" y="915522"/>
                    </a:lnTo>
                    <a:cubicBezTo>
                      <a:pt x="812800" y="938143"/>
                      <a:pt x="803814" y="959838"/>
                      <a:pt x="787818" y="975833"/>
                    </a:cubicBezTo>
                    <a:cubicBezTo>
                      <a:pt x="771822" y="991829"/>
                      <a:pt x="750128" y="1000815"/>
                      <a:pt x="727506" y="1000815"/>
                    </a:cubicBezTo>
                    <a:lnTo>
                      <a:pt x="85294" y="1000815"/>
                    </a:lnTo>
                    <a:cubicBezTo>
                      <a:pt x="62673" y="1000815"/>
                      <a:pt x="40978" y="991829"/>
                      <a:pt x="24982" y="975833"/>
                    </a:cubicBezTo>
                    <a:cubicBezTo>
                      <a:pt x="8986" y="959838"/>
                      <a:pt x="0" y="938143"/>
                      <a:pt x="0" y="915522"/>
                    </a:cubicBezTo>
                    <a:lnTo>
                      <a:pt x="0" y="85294"/>
                    </a:lnTo>
                    <a:cubicBezTo>
                      <a:pt x="0" y="62673"/>
                      <a:pt x="8986" y="40978"/>
                      <a:pt x="24982" y="24982"/>
                    </a:cubicBezTo>
                    <a:cubicBezTo>
                      <a:pt x="40978" y="8986"/>
                      <a:pt x="62673" y="0"/>
                      <a:pt x="8529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id="10" name="TextBox 10"/>
              <p:cNvSpPr txBox="1"/>
              <p:nvPr/>
            </p:nvSpPr>
            <p:spPr>
              <a:xfrm>
                <a:off x="0" y="-38100"/>
                <a:ext cx="812800" cy="103891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220"/>
                  </a:lnSpc>
                </a:pPr>
                <a:endParaRPr/>
              </a:p>
            </p:txBody>
          </p:sp>
        </p:grpSp>
        <p:sp>
          <p:nvSpPr>
            <p:cNvPr id="11" name="TextBox 11"/>
            <p:cNvSpPr txBox="1"/>
            <p:nvPr/>
          </p:nvSpPr>
          <p:spPr>
            <a:xfrm>
              <a:off x="0" y="643045"/>
              <a:ext cx="4098805" cy="444566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234"/>
                </a:lnSpc>
              </a:pPr>
              <a:r>
                <a:rPr lang="en-US" sz="2000" b="1" u="sng" dirty="0" err="1">
                  <a:solidFill>
                    <a:srgbClr val="000000"/>
                  </a:solidFill>
                  <a:highlight>
                    <a:srgbClr val="FFFF00"/>
                  </a:highlight>
                  <a:latin typeface="Aristotelica Pro Bold"/>
                  <a:ea typeface="Aristotelica Pro Bold"/>
                  <a:cs typeface="Aristotelica Pro Bold"/>
                  <a:sym typeface="Aristotelica Pro Bold"/>
                </a:rPr>
                <a:t>Kultúrne</a:t>
              </a:r>
              <a:r>
                <a:rPr lang="en-US" sz="2000" b="1" u="sng" dirty="0">
                  <a:solidFill>
                    <a:srgbClr val="000000"/>
                  </a:solidFill>
                  <a:highlight>
                    <a:srgbClr val="FFFF00"/>
                  </a:highlight>
                  <a:latin typeface="Aristotelica Pro Bold"/>
                  <a:ea typeface="Aristotelica Pro Bold"/>
                  <a:cs typeface="Aristotelica Pro Bold"/>
                  <a:sym typeface="Aristotelica Pro Bold"/>
                </a:rPr>
                <a:t> a </a:t>
              </a:r>
              <a:r>
                <a:rPr lang="en-US" sz="2000" b="1" u="sng" dirty="0" err="1">
                  <a:solidFill>
                    <a:srgbClr val="000000"/>
                  </a:solidFill>
                  <a:highlight>
                    <a:srgbClr val="FFFF00"/>
                  </a:highlight>
                  <a:latin typeface="Aristotelica Pro Bold"/>
                  <a:ea typeface="Aristotelica Pro Bold"/>
                  <a:cs typeface="Aristotelica Pro Bold"/>
                  <a:sym typeface="Aristotelica Pro Bold"/>
                </a:rPr>
                <a:t>spoločenské</a:t>
              </a:r>
              <a:r>
                <a:rPr lang="en-US" sz="2000" b="1" u="sng" dirty="0">
                  <a:solidFill>
                    <a:srgbClr val="000000"/>
                  </a:solidFill>
                  <a:highlight>
                    <a:srgbClr val="FFFF00"/>
                  </a:highlight>
                  <a:latin typeface="Aristotelica Pro Bold"/>
                  <a:ea typeface="Aristotelica Pro Bold"/>
                  <a:cs typeface="Aristotelica Pro Bold"/>
                  <a:sym typeface="Aristotelica Pro Bold"/>
                </a:rPr>
                <a:t> </a:t>
              </a:r>
              <a:r>
                <a:rPr lang="en-US" sz="2000" b="1" u="sng" dirty="0" err="1">
                  <a:solidFill>
                    <a:srgbClr val="000000"/>
                  </a:solidFill>
                  <a:highlight>
                    <a:srgbClr val="FFFF00"/>
                  </a:highlight>
                  <a:latin typeface="Aristotelica Pro Bold"/>
                  <a:ea typeface="Aristotelica Pro Bold"/>
                  <a:cs typeface="Aristotelica Pro Bold"/>
                  <a:sym typeface="Aristotelica Pro Bold"/>
                </a:rPr>
                <a:t>zmeny</a:t>
              </a:r>
              <a:r>
                <a:rPr lang="en-US" sz="2000" b="1" dirty="0">
                  <a:solidFill>
                    <a:srgbClr val="000000"/>
                  </a:solidFill>
                  <a:highlight>
                    <a:srgbClr val="FFFF00"/>
                  </a:highlight>
                  <a:latin typeface="Aristotelica Pro Bold"/>
                  <a:ea typeface="Aristotelica Pro Bold"/>
                  <a:cs typeface="Aristotelica Pro Bold"/>
                  <a:sym typeface="Aristotelica Pro Bold"/>
                </a:rPr>
                <a:t>:</a:t>
              </a:r>
              <a:endParaRPr lang="sk-SK" sz="2000" b="1" dirty="0">
                <a:solidFill>
                  <a:srgbClr val="000000"/>
                </a:solidFill>
                <a:highlight>
                  <a:srgbClr val="FFFF00"/>
                </a:highlight>
                <a:latin typeface="Aristotelica Pro Bold"/>
                <a:ea typeface="Aristotelica Pro Bold"/>
                <a:cs typeface="Aristotelica Pro Bold"/>
                <a:sym typeface="Aristotelica Pro Bold"/>
              </a:endParaRPr>
            </a:p>
            <a:p>
              <a:pPr marL="342900" indent="-342900" algn="ctr">
                <a:lnSpc>
                  <a:spcPts val="4000"/>
                </a:lnSpc>
                <a:buFont typeface="Wingdings" panose="05000000000000000000" pitchFamily="2" charset="2"/>
                <a:buChar char="Ø"/>
              </a:pPr>
              <a:r>
                <a:rPr lang="en-US" sz="2000" dirty="0" err="1">
                  <a:solidFill>
                    <a:srgbClr val="00000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oslabenie</a:t>
              </a:r>
              <a:r>
                <a:rPr lang="en-US" sz="2000" dirty="0">
                  <a:solidFill>
                    <a:srgbClr val="00000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morálnych</a:t>
              </a:r>
              <a:r>
                <a:rPr lang="en-US" sz="2000" dirty="0">
                  <a:solidFill>
                    <a:srgbClr val="00000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noriem</a:t>
              </a:r>
              <a:r>
                <a:rPr lang="en-US" sz="2000" dirty="0">
                  <a:solidFill>
                    <a:srgbClr val="00000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, </a:t>
              </a:r>
              <a:endParaRPr lang="sk-SK" sz="2000" dirty="0">
                <a:solidFill>
                  <a:srgbClr val="000000"/>
                </a:solidFill>
                <a:latin typeface="Aristotelica Pro"/>
                <a:ea typeface="Aristotelica Pro"/>
                <a:cs typeface="Aristotelica Pro"/>
                <a:sym typeface="Aristotelica Pro"/>
              </a:endParaRPr>
            </a:p>
            <a:p>
              <a:pPr marL="342900" indent="-342900" algn="ctr">
                <a:lnSpc>
                  <a:spcPts val="4000"/>
                </a:lnSpc>
                <a:buFont typeface="Wingdings" panose="05000000000000000000" pitchFamily="2" charset="2"/>
                <a:buChar char="Ø"/>
              </a:pPr>
              <a:r>
                <a:rPr lang="en-US" sz="2000" dirty="0" err="1">
                  <a:solidFill>
                    <a:srgbClr val="00000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migrácia</a:t>
              </a:r>
              <a:r>
                <a:rPr lang="en-US" sz="2000" dirty="0">
                  <a:solidFill>
                    <a:srgbClr val="00000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, </a:t>
              </a:r>
              <a:endParaRPr lang="sk-SK" sz="2000" dirty="0">
                <a:solidFill>
                  <a:srgbClr val="000000"/>
                </a:solidFill>
                <a:latin typeface="Aristotelica Pro"/>
                <a:ea typeface="Aristotelica Pro"/>
                <a:cs typeface="Aristotelica Pro"/>
                <a:sym typeface="Aristotelica Pro"/>
              </a:endParaRPr>
            </a:p>
            <a:p>
              <a:pPr marL="342900" indent="-342900" algn="ctr">
                <a:lnSpc>
                  <a:spcPts val="4000"/>
                </a:lnSpc>
                <a:buFont typeface="Wingdings" panose="05000000000000000000" pitchFamily="2" charset="2"/>
                <a:buChar char="Ø"/>
              </a:pPr>
              <a:r>
                <a:rPr lang="en-US" sz="2000" dirty="0" err="1">
                  <a:solidFill>
                    <a:srgbClr val="00000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technologický</a:t>
              </a:r>
              <a:r>
                <a:rPr lang="en-US" sz="2000" dirty="0">
                  <a:solidFill>
                    <a:srgbClr val="00000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vývoj</a:t>
              </a:r>
              <a:endParaRPr lang="en-US" sz="3038" dirty="0">
                <a:solidFill>
                  <a:srgbClr val="000000"/>
                </a:solidFill>
                <a:latin typeface="Aristotelica Pro"/>
                <a:ea typeface="Aristotelica Pro"/>
                <a:cs typeface="Aristotelica Pro"/>
                <a:sym typeface="Aristotelica Pro"/>
              </a:endParaRP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1120191" y="3239998"/>
            <a:ext cx="3086100" cy="4201042"/>
            <a:chOff x="0" y="-192881"/>
            <a:chExt cx="4114800" cy="5601389"/>
          </a:xfrm>
        </p:grpSpPr>
        <p:sp>
          <p:nvSpPr>
            <p:cNvPr id="15" name="TextBox 15"/>
            <p:cNvSpPr txBox="1"/>
            <p:nvPr/>
          </p:nvSpPr>
          <p:spPr>
            <a:xfrm>
              <a:off x="0" y="-192881"/>
              <a:ext cx="4114800" cy="560138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20"/>
                </a:lnSpc>
              </a:pPr>
              <a:endParaRPr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645852"/>
              <a:ext cx="4114800" cy="8362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254"/>
                </a:lnSpc>
                <a:spcBef>
                  <a:spcPct val="0"/>
                </a:spcBef>
              </a:pPr>
              <a:endParaRPr lang="en-US" sz="3053" dirty="0">
                <a:solidFill>
                  <a:srgbClr val="000000"/>
                </a:solidFill>
                <a:latin typeface="Aristotelica Pro"/>
                <a:ea typeface="Aristotelica Pro"/>
                <a:cs typeface="Aristotelica Pro"/>
                <a:sym typeface="Aristotelica Pro"/>
              </a:endParaRPr>
            </a:p>
          </p:txBody>
        </p:sp>
      </p:grpSp>
      <p:sp>
        <p:nvSpPr>
          <p:cNvPr id="18" name="AutoShape 18"/>
          <p:cNvSpPr/>
          <p:nvPr/>
        </p:nvSpPr>
        <p:spPr>
          <a:xfrm>
            <a:off x="1276828" y="2674255"/>
            <a:ext cx="16281671" cy="28597"/>
          </a:xfrm>
          <a:prstGeom prst="line">
            <a:avLst/>
          </a:prstGeom>
          <a:ln w="57150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9" name="AutoShape 19"/>
          <p:cNvSpPr/>
          <p:nvPr/>
        </p:nvSpPr>
        <p:spPr>
          <a:xfrm>
            <a:off x="8988730" y="2829113"/>
            <a:ext cx="0" cy="828123"/>
          </a:xfrm>
          <a:prstGeom prst="line">
            <a:avLst/>
          </a:prstGeom>
          <a:ln w="57150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1" name="AutoShape 21"/>
          <p:cNvSpPr/>
          <p:nvPr/>
        </p:nvSpPr>
        <p:spPr>
          <a:xfrm>
            <a:off x="17610612" y="2673457"/>
            <a:ext cx="0" cy="929533"/>
          </a:xfrm>
          <a:prstGeom prst="line">
            <a:avLst/>
          </a:prstGeom>
          <a:ln w="57150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2" name="Freeform 22"/>
          <p:cNvSpPr/>
          <p:nvPr/>
        </p:nvSpPr>
        <p:spPr>
          <a:xfrm>
            <a:off x="3874711" y="7442435"/>
            <a:ext cx="12531896" cy="10686290"/>
          </a:xfrm>
          <a:custGeom>
            <a:avLst/>
            <a:gdLst/>
            <a:ahLst/>
            <a:cxnLst/>
            <a:rect l="l" t="t" r="r" b="b"/>
            <a:pathLst>
              <a:path w="12531896" h="10686290">
                <a:moveTo>
                  <a:pt x="0" y="0"/>
                </a:moveTo>
                <a:lnTo>
                  <a:pt x="12531897" y="0"/>
                </a:lnTo>
                <a:lnTo>
                  <a:pt x="12531897" y="10686290"/>
                </a:lnTo>
                <a:lnTo>
                  <a:pt x="0" y="1068629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3" name="TextBox 23"/>
          <p:cNvSpPr txBox="1"/>
          <p:nvPr/>
        </p:nvSpPr>
        <p:spPr>
          <a:xfrm>
            <a:off x="1582084" y="735507"/>
            <a:ext cx="15677216" cy="1004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420"/>
              </a:lnSpc>
              <a:spcBef>
                <a:spcPct val="0"/>
              </a:spcBef>
            </a:pPr>
            <a:r>
              <a:rPr lang="en-US" sz="7649" b="1" dirty="0" err="1">
                <a:solidFill>
                  <a:srgbClr val="FFFFFF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Príčiny</a:t>
            </a:r>
            <a:r>
              <a:rPr lang="en-US" sz="7649" b="1" dirty="0">
                <a:solidFill>
                  <a:srgbClr val="FFFFFF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 </a:t>
            </a:r>
            <a:r>
              <a:rPr lang="en-US" sz="7649" b="1" dirty="0" err="1">
                <a:solidFill>
                  <a:srgbClr val="FFFFFF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kriminality</a:t>
            </a:r>
            <a:endParaRPr lang="en-US" sz="7649" b="1" dirty="0">
              <a:solidFill>
                <a:srgbClr val="FFFFFF"/>
              </a:solidFill>
              <a:latin typeface="Aristotelica Pro Bold"/>
              <a:ea typeface="Aristotelica Pro Bold"/>
              <a:cs typeface="Aristotelica Pro Bold"/>
              <a:sym typeface="Aristotelica Pro Bold"/>
            </a:endParaRPr>
          </a:p>
        </p:txBody>
      </p:sp>
      <p:grpSp>
        <p:nvGrpSpPr>
          <p:cNvPr id="24" name="Group 24"/>
          <p:cNvGrpSpPr/>
          <p:nvPr/>
        </p:nvGrpSpPr>
        <p:grpSpPr>
          <a:xfrm>
            <a:off x="232236" y="3547868"/>
            <a:ext cx="3150016" cy="3927903"/>
            <a:chOff x="-101215" y="-192131"/>
            <a:chExt cx="4200020" cy="5237204"/>
          </a:xfrm>
        </p:grpSpPr>
        <p:grpSp>
          <p:nvGrpSpPr>
            <p:cNvPr id="25" name="Group 25"/>
            <p:cNvGrpSpPr/>
            <p:nvPr/>
          </p:nvGrpSpPr>
          <p:grpSpPr>
            <a:xfrm>
              <a:off x="-101215" y="-192131"/>
              <a:ext cx="4200020" cy="5237204"/>
              <a:chOff x="-20071" y="-38100"/>
              <a:chExt cx="832871" cy="1038547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-20071" y="-5324"/>
                <a:ext cx="812800" cy="1000447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1000447">
                    <a:moveTo>
                      <a:pt x="85294" y="0"/>
                    </a:moveTo>
                    <a:lnTo>
                      <a:pt x="727506" y="0"/>
                    </a:lnTo>
                    <a:cubicBezTo>
                      <a:pt x="750128" y="0"/>
                      <a:pt x="771822" y="8986"/>
                      <a:pt x="787818" y="24982"/>
                    </a:cubicBezTo>
                    <a:cubicBezTo>
                      <a:pt x="803814" y="40978"/>
                      <a:pt x="812800" y="62673"/>
                      <a:pt x="812800" y="85294"/>
                    </a:cubicBezTo>
                    <a:lnTo>
                      <a:pt x="812800" y="915153"/>
                    </a:lnTo>
                    <a:cubicBezTo>
                      <a:pt x="812800" y="937774"/>
                      <a:pt x="803814" y="959469"/>
                      <a:pt x="787818" y="975465"/>
                    </a:cubicBezTo>
                    <a:cubicBezTo>
                      <a:pt x="771822" y="991460"/>
                      <a:pt x="750128" y="1000447"/>
                      <a:pt x="727506" y="1000447"/>
                    </a:cubicBezTo>
                    <a:lnTo>
                      <a:pt x="85294" y="1000447"/>
                    </a:lnTo>
                    <a:cubicBezTo>
                      <a:pt x="62673" y="1000447"/>
                      <a:pt x="40978" y="991460"/>
                      <a:pt x="24982" y="975465"/>
                    </a:cubicBezTo>
                    <a:cubicBezTo>
                      <a:pt x="8986" y="959469"/>
                      <a:pt x="0" y="937774"/>
                      <a:pt x="0" y="915153"/>
                    </a:cubicBezTo>
                    <a:lnTo>
                      <a:pt x="0" y="85294"/>
                    </a:lnTo>
                    <a:cubicBezTo>
                      <a:pt x="0" y="62673"/>
                      <a:pt x="8986" y="40978"/>
                      <a:pt x="24982" y="24982"/>
                    </a:cubicBezTo>
                    <a:cubicBezTo>
                      <a:pt x="40978" y="8986"/>
                      <a:pt x="62673" y="0"/>
                      <a:pt x="8529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id="27" name="TextBox 27"/>
              <p:cNvSpPr txBox="1"/>
              <p:nvPr/>
            </p:nvSpPr>
            <p:spPr>
              <a:xfrm>
                <a:off x="0" y="-38100"/>
                <a:ext cx="812800" cy="103854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220"/>
                  </a:lnSpc>
                </a:pPr>
                <a:endParaRPr/>
              </a:p>
            </p:txBody>
          </p:sp>
        </p:grpSp>
        <p:sp>
          <p:nvSpPr>
            <p:cNvPr id="28" name="TextBox 28"/>
            <p:cNvSpPr txBox="1"/>
            <p:nvPr/>
          </p:nvSpPr>
          <p:spPr>
            <a:xfrm>
              <a:off x="0" y="643045"/>
              <a:ext cx="4098805" cy="42639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234"/>
                </a:lnSpc>
                <a:spcBef>
                  <a:spcPct val="0"/>
                </a:spcBef>
              </a:pPr>
              <a:r>
                <a:rPr lang="en-US" sz="2000" b="1" u="sng" dirty="0" err="1">
                  <a:solidFill>
                    <a:srgbClr val="000000"/>
                  </a:solidFill>
                  <a:highlight>
                    <a:srgbClr val="FFFF00"/>
                  </a:highlight>
                  <a:latin typeface="Aristotelica Pro Bold"/>
                  <a:ea typeface="Aristotelica Pro Bold"/>
                  <a:cs typeface="Aristotelica Pro Bold"/>
                  <a:sym typeface="Aristotelica Pro Bold"/>
                </a:rPr>
                <a:t>Sociálne</a:t>
              </a:r>
              <a:r>
                <a:rPr lang="en-US" sz="2000" b="1" u="sng" dirty="0">
                  <a:solidFill>
                    <a:srgbClr val="000000"/>
                  </a:solidFill>
                  <a:highlight>
                    <a:srgbClr val="FFFF00"/>
                  </a:highlight>
                  <a:latin typeface="Aristotelica Pro Bold"/>
                  <a:ea typeface="Aristotelica Pro Bold"/>
                  <a:cs typeface="Aristotelica Pro Bold"/>
                  <a:sym typeface="Aristotelica Pro Bold"/>
                </a:rPr>
                <a:t> </a:t>
              </a:r>
              <a:r>
                <a:rPr lang="en-US" sz="2000" b="1" u="sng" dirty="0" err="1">
                  <a:solidFill>
                    <a:srgbClr val="000000"/>
                  </a:solidFill>
                  <a:highlight>
                    <a:srgbClr val="FFFF00"/>
                  </a:highlight>
                  <a:latin typeface="Aristotelica Pro Bold"/>
                  <a:ea typeface="Aristotelica Pro Bold"/>
                  <a:cs typeface="Aristotelica Pro Bold"/>
                  <a:sym typeface="Aristotelica Pro Bold"/>
                </a:rPr>
                <a:t>faktory</a:t>
              </a:r>
              <a:r>
                <a:rPr lang="en-US" sz="2000" b="1" u="sng" dirty="0">
                  <a:solidFill>
                    <a:srgbClr val="000000"/>
                  </a:solidFill>
                  <a:highlight>
                    <a:srgbClr val="FFFF00"/>
                  </a:highlight>
                  <a:latin typeface="Aristotelica Pro Bold"/>
                  <a:ea typeface="Aristotelica Pro Bold"/>
                  <a:cs typeface="Aristotelica Pro Bold"/>
                  <a:sym typeface="Aristotelica Pro Bold"/>
                </a:rPr>
                <a:t>:</a:t>
              </a:r>
              <a:endParaRPr lang="sk-SK" sz="2000" b="1" u="sng" dirty="0">
                <a:solidFill>
                  <a:srgbClr val="000000"/>
                </a:solidFill>
                <a:highlight>
                  <a:srgbClr val="FFFF00"/>
                </a:highlight>
                <a:latin typeface="Aristotelica Pro Bold"/>
                <a:ea typeface="Aristotelica Pro Bold"/>
                <a:cs typeface="Aristotelica Pro Bold"/>
                <a:sym typeface="Aristotelica Pro Bold"/>
              </a:endParaRPr>
            </a:p>
            <a:p>
              <a:pPr marL="342900" indent="-342900" algn="ctr">
                <a:lnSpc>
                  <a:spcPts val="5234"/>
                </a:lnSpc>
                <a:spcBef>
                  <a:spcPct val="0"/>
                </a:spcBef>
                <a:buFont typeface="Wingdings" panose="05000000000000000000" pitchFamily="2" charset="2"/>
                <a:buChar char="Ø"/>
              </a:pPr>
              <a:r>
                <a:rPr lang="en-US" sz="2000" b="1" dirty="0">
                  <a:solidFill>
                    <a:srgbClr val="000000"/>
                  </a:solidFill>
                  <a:latin typeface="Aristotelica Pro Bold"/>
                  <a:ea typeface="Aristotelica Pro Bold"/>
                  <a:cs typeface="Aristotelica Pro Bold"/>
                  <a:sym typeface="Aristotelica Pro Bold"/>
                </a:rPr>
                <a:t> </a:t>
              </a:r>
              <a:r>
                <a:rPr lang="en-US" sz="2000" b="1" dirty="0" err="1">
                  <a:solidFill>
                    <a:srgbClr val="000000"/>
                  </a:solidFill>
                  <a:latin typeface="Aristotelica Pro Bold"/>
                  <a:ea typeface="Aristotelica Pro Bold"/>
                  <a:cs typeface="Aristotelica Pro Bold"/>
                  <a:sym typeface="Aristotelica Pro Bold"/>
                </a:rPr>
                <a:t>chudoba</a:t>
              </a:r>
              <a:r>
                <a:rPr lang="en-US" sz="2000" b="1" dirty="0">
                  <a:solidFill>
                    <a:srgbClr val="000000"/>
                  </a:solidFill>
                  <a:latin typeface="Aristotelica Pro Bold"/>
                  <a:ea typeface="Aristotelica Pro Bold"/>
                  <a:cs typeface="Aristotelica Pro Bold"/>
                  <a:sym typeface="Aristotelica Pro Bold"/>
                </a:rPr>
                <a:t>, </a:t>
              </a:r>
              <a:endParaRPr lang="sk-SK" sz="2000" b="1" dirty="0">
                <a:solidFill>
                  <a:srgbClr val="000000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endParaRPr>
            </a:p>
            <a:p>
              <a:pPr marL="342900" indent="-342900" algn="ctr">
                <a:lnSpc>
                  <a:spcPts val="5234"/>
                </a:lnSpc>
                <a:spcBef>
                  <a:spcPct val="0"/>
                </a:spcBef>
                <a:buFont typeface="Wingdings" panose="05000000000000000000" pitchFamily="2" charset="2"/>
                <a:buChar char="Ø"/>
              </a:pPr>
              <a:r>
                <a:rPr lang="en-US" sz="2000" b="1" dirty="0" err="1">
                  <a:solidFill>
                    <a:srgbClr val="000000"/>
                  </a:solidFill>
                  <a:latin typeface="Aristotelica Pro Bold"/>
                  <a:ea typeface="Aristotelica Pro Bold"/>
                  <a:cs typeface="Aristotelica Pro Bold"/>
                  <a:sym typeface="Aristotelica Pro Bold"/>
                </a:rPr>
                <a:t>nezamestnanosť</a:t>
              </a:r>
              <a:r>
                <a:rPr lang="en-US" sz="2000" b="1" dirty="0">
                  <a:solidFill>
                    <a:srgbClr val="000000"/>
                  </a:solidFill>
                  <a:latin typeface="Aristotelica Pro Bold"/>
                  <a:ea typeface="Aristotelica Pro Bold"/>
                  <a:cs typeface="Aristotelica Pro Bold"/>
                  <a:sym typeface="Aristotelica Pro Bold"/>
                </a:rPr>
                <a:t>, </a:t>
              </a:r>
              <a:endParaRPr lang="sk-SK" sz="2000" b="1" dirty="0">
                <a:solidFill>
                  <a:srgbClr val="000000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endParaRPr>
            </a:p>
            <a:p>
              <a:pPr marL="342900" indent="-342900" algn="ctr">
                <a:lnSpc>
                  <a:spcPts val="5234"/>
                </a:lnSpc>
                <a:spcBef>
                  <a:spcPct val="0"/>
                </a:spcBef>
                <a:buFont typeface="Wingdings" panose="05000000000000000000" pitchFamily="2" charset="2"/>
                <a:buChar char="Ø"/>
              </a:pPr>
              <a:r>
                <a:rPr lang="en-US" sz="2000" b="1" dirty="0" err="1">
                  <a:solidFill>
                    <a:srgbClr val="000000"/>
                  </a:solidFill>
                  <a:latin typeface="Aristotelica Pro Bold"/>
                  <a:ea typeface="Aristotelica Pro Bold"/>
                  <a:cs typeface="Aristotelica Pro Bold"/>
                  <a:sym typeface="Aristotelica Pro Bold"/>
                </a:rPr>
                <a:t>nízka</a:t>
              </a:r>
              <a:r>
                <a:rPr lang="en-US" sz="2000" b="1" dirty="0">
                  <a:solidFill>
                    <a:srgbClr val="000000"/>
                  </a:solidFill>
                  <a:latin typeface="Aristotelica Pro Bold"/>
                  <a:ea typeface="Aristotelica Pro Bold"/>
                  <a:cs typeface="Aristotelica Pro Bold"/>
                  <a:sym typeface="Aristotelica Pro Bold"/>
                </a:rPr>
                <a:t> </a:t>
              </a:r>
              <a:r>
                <a:rPr lang="en-US" sz="2000" b="1" dirty="0" err="1">
                  <a:solidFill>
                    <a:srgbClr val="000000"/>
                  </a:solidFill>
                  <a:latin typeface="Aristotelica Pro Bold"/>
                  <a:ea typeface="Aristotelica Pro Bold"/>
                  <a:cs typeface="Aristotelica Pro Bold"/>
                  <a:sym typeface="Aristotelica Pro Bold"/>
                </a:rPr>
                <a:t>vzdelanosť</a:t>
              </a:r>
              <a:endParaRPr lang="en-US" sz="2000" dirty="0">
                <a:solidFill>
                  <a:srgbClr val="000000"/>
                </a:solidFill>
                <a:latin typeface="Aristotelica Pro"/>
                <a:ea typeface="Aristotelica Pro"/>
                <a:cs typeface="Aristotelica Pro"/>
                <a:sym typeface="Aristotelica Pro"/>
              </a:endParaRPr>
            </a:p>
            <a:p>
              <a:pPr algn="ctr">
                <a:lnSpc>
                  <a:spcPts val="4257"/>
                </a:lnSpc>
                <a:spcBef>
                  <a:spcPct val="0"/>
                </a:spcBef>
              </a:pPr>
              <a:endParaRPr lang="en-US" sz="3041" dirty="0">
                <a:solidFill>
                  <a:srgbClr val="000000"/>
                </a:solidFill>
                <a:latin typeface="Aristotelica Pro"/>
                <a:ea typeface="Aristotelica Pro"/>
                <a:cs typeface="Aristotelica Pro"/>
                <a:sym typeface="Aristotelica Pro"/>
              </a:endParaRPr>
            </a:p>
          </p:txBody>
        </p:sp>
      </p:grpSp>
      <p:sp>
        <p:nvSpPr>
          <p:cNvPr id="29" name="AutoShape 29"/>
          <p:cNvSpPr/>
          <p:nvPr/>
        </p:nvSpPr>
        <p:spPr>
          <a:xfrm flipH="1">
            <a:off x="1253279" y="2674255"/>
            <a:ext cx="23549" cy="842476"/>
          </a:xfrm>
          <a:prstGeom prst="line">
            <a:avLst/>
          </a:prstGeom>
          <a:ln w="57150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2243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394996" y="1403508"/>
            <a:ext cx="6502177" cy="5556406"/>
          </a:xfrm>
          <a:custGeom>
            <a:avLst/>
            <a:gdLst/>
            <a:ahLst/>
            <a:cxnLst/>
            <a:rect l="l" t="t" r="r" b="b"/>
            <a:pathLst>
              <a:path w="6502177" h="5556406">
                <a:moveTo>
                  <a:pt x="0" y="0"/>
                </a:moveTo>
                <a:lnTo>
                  <a:pt x="6502177" y="0"/>
                </a:lnTo>
                <a:lnTo>
                  <a:pt x="6502177" y="5556406"/>
                </a:lnTo>
                <a:lnTo>
                  <a:pt x="0" y="55564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550603" y="7607921"/>
            <a:ext cx="1333722" cy="1360941"/>
          </a:xfrm>
          <a:custGeom>
            <a:avLst/>
            <a:gdLst/>
            <a:ahLst/>
            <a:cxnLst/>
            <a:rect l="l" t="t" r="r" b="b"/>
            <a:pathLst>
              <a:path w="1333722" h="1360941">
                <a:moveTo>
                  <a:pt x="0" y="0"/>
                </a:moveTo>
                <a:lnTo>
                  <a:pt x="1333722" y="0"/>
                </a:lnTo>
                <a:lnTo>
                  <a:pt x="1333722" y="1360941"/>
                </a:lnTo>
                <a:lnTo>
                  <a:pt x="0" y="136094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848076" y="3290852"/>
            <a:ext cx="2036249" cy="1781718"/>
          </a:xfrm>
          <a:custGeom>
            <a:avLst/>
            <a:gdLst/>
            <a:ahLst/>
            <a:cxnLst/>
            <a:rect l="l" t="t" r="r" b="b"/>
            <a:pathLst>
              <a:path w="2036249" h="1781718">
                <a:moveTo>
                  <a:pt x="0" y="0"/>
                </a:moveTo>
                <a:lnTo>
                  <a:pt x="2036249" y="0"/>
                </a:lnTo>
                <a:lnTo>
                  <a:pt x="2036249" y="1781718"/>
                </a:lnTo>
                <a:lnTo>
                  <a:pt x="0" y="178171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-192739" y="977458"/>
            <a:ext cx="10372736" cy="1004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7420"/>
              </a:lnSpc>
            </a:pPr>
            <a:r>
              <a:rPr lang="en-US" sz="7649" b="1">
                <a:solidFill>
                  <a:srgbClr val="FFFFFF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Aktivita vo dvojiciach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369440" y="8065121"/>
            <a:ext cx="7033075" cy="7784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40"/>
              </a:lnSpc>
              <a:spcBef>
                <a:spcPct val="0"/>
              </a:spcBef>
            </a:pPr>
            <a:r>
              <a:rPr lang="en-US" sz="4600" b="1">
                <a:solidFill>
                  <a:srgbClr val="FF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10 minút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457503" y="5057775"/>
            <a:ext cx="10226474" cy="15881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40"/>
              </a:lnSpc>
              <a:spcBef>
                <a:spcPct val="0"/>
              </a:spcBef>
            </a:pPr>
            <a:r>
              <a:rPr lang="en-US" sz="4600" b="1">
                <a:solidFill>
                  <a:srgbClr val="FF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zistite  čo najviac informácii o druhej osobe formou rozhovoru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652520" y="3403215"/>
            <a:ext cx="10226474" cy="7784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40"/>
              </a:lnSpc>
              <a:spcBef>
                <a:spcPct val="0"/>
              </a:spcBef>
            </a:pPr>
            <a:r>
              <a:rPr lang="en-US" sz="4600" b="1">
                <a:solidFill>
                  <a:srgbClr val="FF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vytvorte náhodné dvojice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2243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67196B4-753E-058B-456E-C45E5EAC69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>
            <a:extLst>
              <a:ext uri="{FF2B5EF4-FFF2-40B4-BE49-F238E27FC236}">
                <a16:creationId xmlns:a16="http://schemas.microsoft.com/office/drawing/2014/main" id="{473F62A1-BB63-867E-7A84-95FB85619B39}"/>
              </a:ext>
            </a:extLst>
          </p:cNvPr>
          <p:cNvSpPr/>
          <p:nvPr/>
        </p:nvSpPr>
        <p:spPr>
          <a:xfrm>
            <a:off x="1022100" y="2010745"/>
            <a:ext cx="2036249" cy="1781718"/>
          </a:xfrm>
          <a:custGeom>
            <a:avLst/>
            <a:gdLst/>
            <a:ahLst/>
            <a:cxnLst/>
            <a:rect l="l" t="t" r="r" b="b"/>
            <a:pathLst>
              <a:path w="2036249" h="1781718">
                <a:moveTo>
                  <a:pt x="0" y="0"/>
                </a:moveTo>
                <a:lnTo>
                  <a:pt x="2036249" y="0"/>
                </a:lnTo>
                <a:lnTo>
                  <a:pt x="2036249" y="1781718"/>
                </a:lnTo>
                <a:lnTo>
                  <a:pt x="0" y="178171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F8991B61-2748-A7CE-1963-080D56AF456B}"/>
              </a:ext>
            </a:extLst>
          </p:cNvPr>
          <p:cNvSpPr txBox="1"/>
          <p:nvPr/>
        </p:nvSpPr>
        <p:spPr>
          <a:xfrm>
            <a:off x="-192739" y="977458"/>
            <a:ext cx="6502177" cy="10059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r">
              <a:lnSpc>
                <a:spcPts val="7420"/>
              </a:lnSpc>
            </a:pPr>
            <a:r>
              <a:rPr lang="sk-SK" sz="7649" b="1" dirty="0">
                <a:solidFill>
                  <a:srgbClr val="FFFFFF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Trestný čin</a:t>
            </a:r>
            <a:endParaRPr lang="en-US" sz="7649" b="1" dirty="0">
              <a:solidFill>
                <a:srgbClr val="FFFFFF"/>
              </a:solidFill>
              <a:latin typeface="Aristotelica Pro Bold"/>
              <a:ea typeface="Aristotelica Pro Bold"/>
              <a:cs typeface="Aristotelica Pro Bold"/>
              <a:sym typeface="Aristotelica Pro Bold"/>
            </a:endParaRP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05501567-D1B9-5DC1-D90D-E883F1896FF4}"/>
              </a:ext>
            </a:extLst>
          </p:cNvPr>
          <p:cNvSpPr txBox="1"/>
          <p:nvPr/>
        </p:nvSpPr>
        <p:spPr>
          <a:xfrm>
            <a:off x="1295400" y="4381500"/>
            <a:ext cx="9296400" cy="40754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440"/>
              </a:lnSpc>
              <a:spcBef>
                <a:spcPct val="0"/>
              </a:spcBef>
            </a:pPr>
            <a:r>
              <a:rPr lang="en-US" sz="4600" b="1" dirty="0">
                <a:solidFill>
                  <a:srgbClr val="FFFFFF"/>
                </a:solidFill>
                <a:latin typeface="Aristotelica Pro" panose="020B0604020202020204" charset="0"/>
                <a:ea typeface="Open Sauce Bold"/>
                <a:cs typeface="Aristotelica Pro" panose="020B0604020202020204" charset="0"/>
                <a:sym typeface="Open Sauce Bold"/>
              </a:rPr>
              <a:t>Ide o </a:t>
            </a:r>
            <a:r>
              <a:rPr lang="en-US" sz="4600" b="1" dirty="0" err="1">
                <a:solidFill>
                  <a:srgbClr val="FFFFFF"/>
                </a:solidFill>
                <a:latin typeface="Aristotelica Pro" panose="020B0604020202020204" charset="0"/>
                <a:ea typeface="Open Sauce Bold"/>
                <a:cs typeface="Aristotelica Pro" panose="020B0604020202020204" charset="0"/>
                <a:sym typeface="Open Sauce Bold"/>
              </a:rPr>
              <a:t>čin</a:t>
            </a:r>
            <a:r>
              <a:rPr lang="en-US" sz="4600" b="1" dirty="0">
                <a:solidFill>
                  <a:srgbClr val="FFFFFF"/>
                </a:solidFill>
                <a:latin typeface="Aristotelica Pro" panose="020B0604020202020204" charset="0"/>
                <a:ea typeface="Open Sauce Bold"/>
                <a:cs typeface="Aristotelica Pro" panose="020B0604020202020204" charset="0"/>
                <a:sym typeface="Open Sauce Bold"/>
              </a:rPr>
              <a:t>, </a:t>
            </a:r>
            <a:r>
              <a:rPr lang="en-US" sz="4600" b="1" dirty="0" err="1">
                <a:solidFill>
                  <a:srgbClr val="FFFFFF"/>
                </a:solidFill>
                <a:latin typeface="Aristotelica Pro" panose="020B0604020202020204" charset="0"/>
                <a:ea typeface="Open Sauce Bold"/>
                <a:cs typeface="Aristotelica Pro" panose="020B0604020202020204" charset="0"/>
                <a:sym typeface="Open Sauce Bold"/>
              </a:rPr>
              <a:t>ktorý</a:t>
            </a:r>
            <a:r>
              <a:rPr lang="en-US" sz="4600" b="1" dirty="0">
                <a:solidFill>
                  <a:srgbClr val="FFFFFF"/>
                </a:solidFill>
                <a:latin typeface="Aristotelica Pro" panose="020B0604020202020204" charset="0"/>
                <a:ea typeface="Open Sauce Bold"/>
                <a:cs typeface="Aristotelica Pro" panose="020B0604020202020204" charset="0"/>
                <a:sym typeface="Open Sauce Bold"/>
              </a:rPr>
              <a:t> </a:t>
            </a:r>
            <a:r>
              <a:rPr lang="en-US" sz="4600" b="1" dirty="0" err="1">
                <a:solidFill>
                  <a:srgbClr val="FFFFFF"/>
                </a:solidFill>
                <a:latin typeface="Aristotelica Pro" panose="020B0604020202020204" charset="0"/>
                <a:ea typeface="Open Sauce Bold"/>
                <a:cs typeface="Aristotelica Pro" panose="020B0604020202020204" charset="0"/>
                <a:sym typeface="Open Sauce Bold"/>
              </a:rPr>
              <a:t>porušuje</a:t>
            </a:r>
            <a:r>
              <a:rPr lang="en-US" sz="4600" b="1" dirty="0">
                <a:solidFill>
                  <a:srgbClr val="FFFFFF"/>
                </a:solidFill>
                <a:latin typeface="Aristotelica Pro" panose="020B0604020202020204" charset="0"/>
                <a:ea typeface="Open Sauce Bold"/>
                <a:cs typeface="Aristotelica Pro" panose="020B0604020202020204" charset="0"/>
                <a:sym typeface="Open Sauce Bold"/>
              </a:rPr>
              <a:t> </a:t>
            </a:r>
            <a:r>
              <a:rPr lang="en-US" sz="4600" b="1" dirty="0" err="1">
                <a:solidFill>
                  <a:srgbClr val="FFFFFF"/>
                </a:solidFill>
                <a:latin typeface="Aristotelica Pro" panose="020B0604020202020204" charset="0"/>
                <a:ea typeface="Open Sauce Bold"/>
                <a:cs typeface="Aristotelica Pro" panose="020B0604020202020204" charset="0"/>
                <a:sym typeface="Open Sauce Bold"/>
              </a:rPr>
              <a:t>zákon</a:t>
            </a:r>
            <a:r>
              <a:rPr lang="en-US" sz="4600" b="1" dirty="0">
                <a:solidFill>
                  <a:srgbClr val="FFFFFF"/>
                </a:solidFill>
                <a:latin typeface="Aristotelica Pro" panose="020B0604020202020204" charset="0"/>
                <a:ea typeface="Open Sauce Bold"/>
                <a:cs typeface="Aristotelica Pro" panose="020B0604020202020204" charset="0"/>
                <a:sym typeface="Open Sauce Bold"/>
              </a:rPr>
              <a:t>, </a:t>
            </a:r>
            <a:r>
              <a:rPr lang="en-US" sz="4600" b="1" dirty="0" err="1">
                <a:solidFill>
                  <a:srgbClr val="FFFFFF"/>
                </a:solidFill>
                <a:latin typeface="Aristotelica Pro" panose="020B0604020202020204" charset="0"/>
                <a:ea typeface="Open Sauce Bold"/>
                <a:cs typeface="Aristotelica Pro" panose="020B0604020202020204" charset="0"/>
                <a:sym typeface="Open Sauce Bold"/>
              </a:rPr>
              <a:t>ohrozuje</a:t>
            </a:r>
            <a:r>
              <a:rPr lang="en-US" sz="4600" b="1" dirty="0">
                <a:solidFill>
                  <a:srgbClr val="FFFFFF"/>
                </a:solidFill>
                <a:latin typeface="Aristotelica Pro" panose="020B0604020202020204" charset="0"/>
                <a:ea typeface="Open Sauce Bold"/>
                <a:cs typeface="Aristotelica Pro" panose="020B0604020202020204" charset="0"/>
                <a:sym typeface="Open Sauce Bold"/>
              </a:rPr>
              <a:t> </a:t>
            </a:r>
            <a:r>
              <a:rPr lang="en-US" sz="4600" b="1" dirty="0" err="1">
                <a:solidFill>
                  <a:srgbClr val="FFFFFF"/>
                </a:solidFill>
                <a:latin typeface="Aristotelica Pro" panose="020B0604020202020204" charset="0"/>
                <a:ea typeface="Open Sauce Bold"/>
                <a:cs typeface="Aristotelica Pro" panose="020B0604020202020204" charset="0"/>
                <a:sym typeface="Open Sauce Bold"/>
              </a:rPr>
              <a:t>spoločnosť</a:t>
            </a:r>
            <a:r>
              <a:rPr lang="en-US" sz="4600" b="1" dirty="0">
                <a:solidFill>
                  <a:srgbClr val="FFFFFF"/>
                </a:solidFill>
                <a:latin typeface="Aristotelica Pro" panose="020B0604020202020204" charset="0"/>
                <a:ea typeface="Open Sauce Bold"/>
                <a:cs typeface="Aristotelica Pro" panose="020B0604020202020204" charset="0"/>
                <a:sym typeface="Open Sauce Bold"/>
              </a:rPr>
              <a:t> a je </a:t>
            </a:r>
            <a:r>
              <a:rPr lang="en-US" sz="4600" b="1" dirty="0" err="1">
                <a:solidFill>
                  <a:srgbClr val="FFFFFF"/>
                </a:solidFill>
                <a:latin typeface="Aristotelica Pro" panose="020B0604020202020204" charset="0"/>
                <a:ea typeface="Open Sauce Bold"/>
                <a:cs typeface="Aristotelica Pro" panose="020B0604020202020204" charset="0"/>
                <a:sym typeface="Open Sauce Bold"/>
              </a:rPr>
              <a:t>zaň</a:t>
            </a:r>
            <a:r>
              <a:rPr lang="en-US" sz="4600" b="1" dirty="0">
                <a:solidFill>
                  <a:srgbClr val="FFFFFF"/>
                </a:solidFill>
                <a:latin typeface="Aristotelica Pro" panose="020B0604020202020204" charset="0"/>
                <a:ea typeface="Open Sauce Bold"/>
                <a:cs typeface="Aristotelica Pro" panose="020B0604020202020204" charset="0"/>
                <a:sym typeface="Open Sauce Bold"/>
              </a:rPr>
              <a:t> </a:t>
            </a:r>
            <a:r>
              <a:rPr lang="en-US" sz="4600" b="1" dirty="0" err="1">
                <a:solidFill>
                  <a:srgbClr val="FFFFFF"/>
                </a:solidFill>
                <a:latin typeface="Aristotelica Pro" panose="020B0604020202020204" charset="0"/>
                <a:ea typeface="Open Sauce Bold"/>
                <a:cs typeface="Aristotelica Pro" panose="020B0604020202020204" charset="0"/>
                <a:sym typeface="Open Sauce Bold"/>
              </a:rPr>
              <a:t>možné</a:t>
            </a:r>
            <a:r>
              <a:rPr lang="en-US" sz="4600" b="1" dirty="0">
                <a:solidFill>
                  <a:srgbClr val="FFFFFF"/>
                </a:solidFill>
                <a:latin typeface="Aristotelica Pro" panose="020B0604020202020204" charset="0"/>
                <a:ea typeface="Open Sauce Bold"/>
                <a:cs typeface="Aristotelica Pro" panose="020B0604020202020204" charset="0"/>
                <a:sym typeface="Open Sauce Bold"/>
              </a:rPr>
              <a:t> </a:t>
            </a:r>
            <a:r>
              <a:rPr lang="en-US" sz="4600" b="1" dirty="0" err="1">
                <a:solidFill>
                  <a:srgbClr val="FFFFFF"/>
                </a:solidFill>
                <a:latin typeface="Aristotelica Pro" panose="020B0604020202020204" charset="0"/>
                <a:ea typeface="Open Sauce Bold"/>
                <a:cs typeface="Aristotelica Pro" panose="020B0604020202020204" charset="0"/>
                <a:sym typeface="Open Sauce Bold"/>
              </a:rPr>
              <a:t>uložiť</a:t>
            </a:r>
            <a:r>
              <a:rPr lang="en-US" sz="4600" b="1" dirty="0">
                <a:solidFill>
                  <a:srgbClr val="FFFFFF"/>
                </a:solidFill>
                <a:latin typeface="Aristotelica Pro" panose="020B0604020202020204" charset="0"/>
                <a:ea typeface="Open Sauce Bold"/>
                <a:cs typeface="Aristotelica Pro" panose="020B0604020202020204" charset="0"/>
                <a:sym typeface="Open Sauce Bold"/>
              </a:rPr>
              <a:t> </a:t>
            </a:r>
            <a:r>
              <a:rPr lang="en-US" sz="4600" b="1" dirty="0" err="1">
                <a:solidFill>
                  <a:srgbClr val="FFFFFF"/>
                </a:solidFill>
                <a:latin typeface="Aristotelica Pro" panose="020B0604020202020204" charset="0"/>
                <a:ea typeface="Open Sauce Bold"/>
                <a:cs typeface="Aristotelica Pro" panose="020B0604020202020204" charset="0"/>
                <a:sym typeface="Open Sauce Bold"/>
              </a:rPr>
              <a:t>trest</a:t>
            </a:r>
            <a:r>
              <a:rPr lang="en-US" sz="4600" b="1" dirty="0">
                <a:solidFill>
                  <a:srgbClr val="FFFFFF"/>
                </a:solidFill>
                <a:latin typeface="Aristotelica Pro" panose="020B0604020202020204" charset="0"/>
                <a:ea typeface="Open Sauce Bold"/>
                <a:cs typeface="Aristotelica Pro" panose="020B0604020202020204" charset="0"/>
                <a:sym typeface="Open Sauce Bold"/>
              </a:rPr>
              <a:t> – </a:t>
            </a:r>
            <a:r>
              <a:rPr lang="en-US" sz="4600" b="1" dirty="0" err="1">
                <a:solidFill>
                  <a:srgbClr val="FFFFFF"/>
                </a:solidFill>
                <a:latin typeface="Aristotelica Pro" panose="020B0604020202020204" charset="0"/>
                <a:ea typeface="Open Sauce Bold"/>
                <a:cs typeface="Aristotelica Pro" panose="020B0604020202020204" charset="0"/>
                <a:sym typeface="Open Sauce Bold"/>
              </a:rPr>
              <a:t>napríklad</a:t>
            </a:r>
            <a:r>
              <a:rPr lang="en-US" sz="4600" b="1" dirty="0">
                <a:solidFill>
                  <a:srgbClr val="FFFFFF"/>
                </a:solidFill>
                <a:latin typeface="Aristotelica Pro" panose="020B0604020202020204" charset="0"/>
                <a:ea typeface="Open Sauce Bold"/>
                <a:cs typeface="Aristotelica Pro" panose="020B0604020202020204" charset="0"/>
                <a:sym typeface="Open Sauce Bold"/>
              </a:rPr>
              <a:t> </a:t>
            </a:r>
            <a:r>
              <a:rPr lang="en-US" sz="4600" b="1" dirty="0" err="1">
                <a:solidFill>
                  <a:srgbClr val="FFFFFF"/>
                </a:solidFill>
                <a:latin typeface="Aristotelica Pro" panose="020B0604020202020204" charset="0"/>
                <a:ea typeface="Open Sauce Bold"/>
                <a:cs typeface="Aristotelica Pro" panose="020B0604020202020204" charset="0"/>
                <a:sym typeface="Open Sauce Bold"/>
              </a:rPr>
              <a:t>odňatie</a:t>
            </a:r>
            <a:r>
              <a:rPr lang="en-US" sz="4600" b="1" dirty="0">
                <a:solidFill>
                  <a:srgbClr val="FFFFFF"/>
                </a:solidFill>
                <a:latin typeface="Aristotelica Pro" panose="020B0604020202020204" charset="0"/>
                <a:ea typeface="Open Sauce Bold"/>
                <a:cs typeface="Aristotelica Pro" panose="020B0604020202020204" charset="0"/>
                <a:sym typeface="Open Sauce Bold"/>
              </a:rPr>
              <a:t> </a:t>
            </a:r>
            <a:r>
              <a:rPr lang="en-US" sz="4600" b="1" dirty="0" err="1">
                <a:solidFill>
                  <a:srgbClr val="FFFFFF"/>
                </a:solidFill>
                <a:latin typeface="Aristotelica Pro" panose="020B0604020202020204" charset="0"/>
                <a:ea typeface="Open Sauce Bold"/>
                <a:cs typeface="Aristotelica Pro" panose="020B0604020202020204" charset="0"/>
                <a:sym typeface="Open Sauce Bold"/>
              </a:rPr>
              <a:t>slobody</a:t>
            </a:r>
            <a:r>
              <a:rPr lang="en-US" sz="4600" b="1" dirty="0">
                <a:solidFill>
                  <a:srgbClr val="FFFFFF"/>
                </a:solidFill>
                <a:latin typeface="Aristotelica Pro" panose="020B0604020202020204" charset="0"/>
                <a:ea typeface="Open Sauce Bold"/>
                <a:cs typeface="Aristotelica Pro" panose="020B0604020202020204" charset="0"/>
                <a:sym typeface="Open Sauce Bold"/>
              </a:rPr>
              <a:t>, </a:t>
            </a:r>
            <a:r>
              <a:rPr lang="en-US" sz="4600" b="1" dirty="0" err="1">
                <a:solidFill>
                  <a:srgbClr val="FFFFFF"/>
                </a:solidFill>
                <a:latin typeface="Aristotelica Pro" panose="020B0604020202020204" charset="0"/>
                <a:ea typeface="Open Sauce Bold"/>
                <a:cs typeface="Aristotelica Pro" panose="020B0604020202020204" charset="0"/>
                <a:sym typeface="Open Sauce Bold"/>
              </a:rPr>
              <a:t>peňažný</a:t>
            </a:r>
            <a:r>
              <a:rPr lang="en-US" sz="4600" b="1" dirty="0">
                <a:solidFill>
                  <a:srgbClr val="FFFFFF"/>
                </a:solidFill>
                <a:latin typeface="Aristotelica Pro" panose="020B0604020202020204" charset="0"/>
                <a:ea typeface="Open Sauce Bold"/>
                <a:cs typeface="Aristotelica Pro" panose="020B0604020202020204" charset="0"/>
                <a:sym typeface="Open Sauce Bold"/>
              </a:rPr>
              <a:t> </a:t>
            </a:r>
            <a:r>
              <a:rPr lang="en-US" sz="4600" b="1" dirty="0" err="1">
                <a:solidFill>
                  <a:srgbClr val="FFFFFF"/>
                </a:solidFill>
                <a:latin typeface="Aristotelica Pro" panose="020B0604020202020204" charset="0"/>
                <a:ea typeface="Open Sauce Bold"/>
                <a:cs typeface="Aristotelica Pro" panose="020B0604020202020204" charset="0"/>
                <a:sym typeface="Open Sauce Bold"/>
              </a:rPr>
              <a:t>trest</a:t>
            </a:r>
            <a:r>
              <a:rPr lang="en-US" sz="4600" b="1" dirty="0">
                <a:solidFill>
                  <a:srgbClr val="FFFFFF"/>
                </a:solidFill>
                <a:latin typeface="Aristotelica Pro" panose="020B0604020202020204" charset="0"/>
                <a:ea typeface="Open Sauce Bold"/>
                <a:cs typeface="Aristotelica Pro" panose="020B0604020202020204" charset="0"/>
                <a:sym typeface="Open Sauce Bold"/>
              </a:rPr>
              <a:t> </a:t>
            </a:r>
            <a:r>
              <a:rPr lang="en-US" sz="4600" b="1" dirty="0" err="1">
                <a:solidFill>
                  <a:srgbClr val="FFFFFF"/>
                </a:solidFill>
                <a:latin typeface="Aristotelica Pro" panose="020B0604020202020204" charset="0"/>
                <a:ea typeface="Open Sauce Bold"/>
                <a:cs typeface="Aristotelica Pro" panose="020B0604020202020204" charset="0"/>
                <a:sym typeface="Open Sauce Bold"/>
              </a:rPr>
              <a:t>alebo</a:t>
            </a:r>
            <a:r>
              <a:rPr lang="en-US" sz="4600" b="1" dirty="0">
                <a:solidFill>
                  <a:srgbClr val="FFFFFF"/>
                </a:solidFill>
                <a:latin typeface="Aristotelica Pro" panose="020B0604020202020204" charset="0"/>
                <a:ea typeface="Open Sauce Bold"/>
                <a:cs typeface="Aristotelica Pro" panose="020B0604020202020204" charset="0"/>
                <a:sym typeface="Open Sauce Bold"/>
              </a:rPr>
              <a:t> </a:t>
            </a:r>
            <a:r>
              <a:rPr lang="en-US" sz="4600" b="1" dirty="0" err="1">
                <a:solidFill>
                  <a:srgbClr val="FFFFFF"/>
                </a:solidFill>
                <a:latin typeface="Aristotelica Pro" panose="020B0604020202020204" charset="0"/>
                <a:ea typeface="Open Sauce Bold"/>
                <a:cs typeface="Aristotelica Pro" panose="020B0604020202020204" charset="0"/>
                <a:sym typeface="Open Sauce Bold"/>
              </a:rPr>
              <a:t>zákaz</a:t>
            </a:r>
            <a:r>
              <a:rPr lang="en-US" sz="4600" b="1" dirty="0">
                <a:solidFill>
                  <a:srgbClr val="FFFFFF"/>
                </a:solidFill>
                <a:latin typeface="Aristotelica Pro" panose="020B0604020202020204" charset="0"/>
                <a:ea typeface="Open Sauce Bold"/>
                <a:cs typeface="Aristotelica Pro" panose="020B0604020202020204" charset="0"/>
                <a:sym typeface="Open Sauce Bold"/>
              </a:rPr>
              <a:t> </a:t>
            </a:r>
            <a:r>
              <a:rPr lang="en-US" sz="4600" b="1" dirty="0" err="1">
                <a:solidFill>
                  <a:srgbClr val="FFFFFF"/>
                </a:solidFill>
                <a:latin typeface="Aristotelica Pro" panose="020B0604020202020204" charset="0"/>
                <a:ea typeface="Open Sauce Bold"/>
                <a:cs typeface="Aristotelica Pro" panose="020B0604020202020204" charset="0"/>
                <a:sym typeface="Open Sauce Bold"/>
              </a:rPr>
              <a:t>činnosti</a:t>
            </a:r>
            <a:r>
              <a:rPr lang="en-US" sz="4600" b="1" dirty="0">
                <a:solidFill>
                  <a:srgbClr val="FFFFFF"/>
                </a:solidFill>
                <a:latin typeface="Aristotelica Pro" panose="020B0604020202020204" charset="0"/>
                <a:ea typeface="Open Sauce Bold"/>
                <a:cs typeface="Aristotelica Pro" panose="020B0604020202020204" charset="0"/>
                <a:sym typeface="Open Sauce Bold"/>
              </a:rPr>
              <a:t>.</a:t>
            </a: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7C3A57ED-56BA-5473-9F27-6E1F96B8FC16}"/>
              </a:ext>
            </a:extLst>
          </p:cNvPr>
          <p:cNvSpPr txBox="1"/>
          <p:nvPr/>
        </p:nvSpPr>
        <p:spPr>
          <a:xfrm>
            <a:off x="1652520" y="3403215"/>
            <a:ext cx="10226474" cy="7784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40"/>
              </a:lnSpc>
              <a:spcBef>
                <a:spcPct val="0"/>
              </a:spcBef>
            </a:pPr>
            <a:r>
              <a:rPr lang="sk-SK" sz="4600" b="1" dirty="0">
                <a:solidFill>
                  <a:srgbClr val="FF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Čo je to?</a:t>
            </a:r>
            <a:endParaRPr lang="en-US" sz="4600" b="1" dirty="0">
              <a:solidFill>
                <a:srgbClr val="FFFFFF"/>
              </a:solidFill>
              <a:latin typeface="Open Sauce Bold"/>
              <a:ea typeface="Open Sauce Bold"/>
              <a:cs typeface="Open Sauce Bold"/>
              <a:sym typeface="Open Sauce Bold"/>
            </a:endParaRPr>
          </a:p>
        </p:txBody>
      </p:sp>
      <p:pic>
        <p:nvPicPr>
          <p:cNvPr id="10" name="Obrázok 9">
            <a:extLst>
              <a:ext uri="{FF2B5EF4-FFF2-40B4-BE49-F238E27FC236}">
                <a16:creationId xmlns:a16="http://schemas.microsoft.com/office/drawing/2014/main" id="{C97F6BBF-9BE6-E183-CEB3-144E58D84C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96600" y="477253"/>
            <a:ext cx="7042354" cy="4572000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12" name="BlokTextu 11">
            <a:extLst>
              <a:ext uri="{FF2B5EF4-FFF2-40B4-BE49-F238E27FC236}">
                <a16:creationId xmlns:a16="http://schemas.microsoft.com/office/drawing/2014/main" id="{743489EE-876B-54DB-9913-63617AFA395F}"/>
              </a:ext>
            </a:extLst>
          </p:cNvPr>
          <p:cNvSpPr txBox="1"/>
          <p:nvPr/>
        </p:nvSpPr>
        <p:spPr>
          <a:xfrm>
            <a:off x="10591800" y="5448298"/>
            <a:ext cx="7347154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sk-SK" sz="3600" b="1" dirty="0">
                <a:solidFill>
                  <a:schemeClr val="bg1"/>
                </a:solidFill>
                <a:highlight>
                  <a:srgbClr val="FFFF00"/>
                </a:highlight>
                <a:latin typeface="Aristotelica Pro" panose="020B0604020202020204" charset="0"/>
                <a:cs typeface="Aristotelica Pro" panose="020B0604020202020204" charset="0"/>
              </a:rPr>
              <a:t>Príklady trestných činov:</a:t>
            </a:r>
          </a:p>
          <a:p>
            <a:pPr>
              <a:buNone/>
            </a:pPr>
            <a:endParaRPr lang="sk-SK" sz="3600" b="1" dirty="0">
              <a:solidFill>
                <a:schemeClr val="bg1"/>
              </a:solidFill>
              <a:highlight>
                <a:srgbClr val="FFFF00"/>
              </a:highlight>
              <a:latin typeface="Aristotelica Pro" panose="020B0604020202020204" charset="0"/>
              <a:cs typeface="Aristotelica Pro" panose="020B060402020202020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sk-SK" sz="3600" dirty="0">
                <a:solidFill>
                  <a:schemeClr val="bg1"/>
                </a:solidFill>
                <a:latin typeface="Aristotelica Pro" panose="020B0604020202020204" charset="0"/>
                <a:cs typeface="Aristotelica Pro" panose="020B0604020202020204" charset="0"/>
              </a:rPr>
              <a:t>Vražda, lúpež, znásilnenie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k-SK" sz="3600" dirty="0">
                <a:solidFill>
                  <a:schemeClr val="bg1"/>
                </a:solidFill>
                <a:latin typeface="Aristotelica Pro" panose="020B0604020202020204" charset="0"/>
                <a:cs typeface="Aristotelica Pro" panose="020B0604020202020204" charset="0"/>
              </a:rPr>
              <a:t>Podvod, sprenevera, korupcia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k-SK" sz="3600" dirty="0">
                <a:solidFill>
                  <a:schemeClr val="bg1"/>
                </a:solidFill>
                <a:latin typeface="Aristotelica Pro" panose="020B0604020202020204" charset="0"/>
                <a:cs typeface="Aristotelica Pro" panose="020B0604020202020204" charset="0"/>
              </a:rPr>
              <a:t>Šírenie hoaxov, kybernetické útoky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k-SK" sz="3600" dirty="0">
                <a:solidFill>
                  <a:schemeClr val="bg1"/>
                </a:solidFill>
                <a:latin typeface="Aristotelica Pro" panose="020B0604020202020204" charset="0"/>
                <a:cs typeface="Aristotelica Pro" panose="020B0604020202020204" charset="0"/>
              </a:rPr>
              <a:t>Týranie, obchodovanie s ľuďmi</a:t>
            </a:r>
          </a:p>
        </p:txBody>
      </p:sp>
    </p:spTree>
    <p:extLst>
      <p:ext uri="{BB962C8B-B14F-4D97-AF65-F5344CB8AC3E}">
        <p14:creationId xmlns:p14="http://schemas.microsoft.com/office/powerpoint/2010/main" val="14955773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2243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349C846-9B04-8236-CC51-2501B36089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lokTextu 2">
            <a:extLst>
              <a:ext uri="{FF2B5EF4-FFF2-40B4-BE49-F238E27FC236}">
                <a16:creationId xmlns:a16="http://schemas.microsoft.com/office/drawing/2014/main" id="{CE9B33B6-11EB-26BE-AFFF-6798EA141BEF}"/>
              </a:ext>
            </a:extLst>
          </p:cNvPr>
          <p:cNvSpPr txBox="1"/>
          <p:nvPr/>
        </p:nvSpPr>
        <p:spPr>
          <a:xfrm>
            <a:off x="304800" y="419100"/>
            <a:ext cx="9144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k-SK" dirty="0">
                <a:hlinkClick r:id="rId2"/>
              </a:rPr>
              <a:t>(145) Je zadržaný a obžalovaný aj VINNÝ? | </a:t>
            </a:r>
            <a:r>
              <a:rPr lang="sk-SK" dirty="0" err="1">
                <a:hlinkClick r:id="rId2"/>
              </a:rPr>
              <a:t>Zmudri</a:t>
            </a:r>
            <a:r>
              <a:rPr lang="sk-SK" dirty="0">
                <a:hlinkClick r:id="rId2"/>
              </a:rPr>
              <a:t> - YouTube</a:t>
            </a:r>
            <a:endParaRPr lang="sk-SK" dirty="0"/>
          </a:p>
        </p:txBody>
      </p:sp>
      <p:pic>
        <p:nvPicPr>
          <p:cNvPr id="9" name="Obrázok 8">
            <a:extLst>
              <a:ext uri="{FF2B5EF4-FFF2-40B4-BE49-F238E27FC236}">
                <a16:creationId xmlns:a16="http://schemas.microsoft.com/office/drawing/2014/main" id="{C0C0A97D-05B0-DFA5-CCC3-0596807F35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" y="1379349"/>
            <a:ext cx="15316199" cy="8869551"/>
          </a:xfrm>
          <a:prstGeom prst="rect">
            <a:avLst/>
          </a:prstGeom>
        </p:spPr>
      </p:pic>
      <p:pic>
        <p:nvPicPr>
          <p:cNvPr id="2" name="Obrázok 1">
            <a:extLst>
              <a:ext uri="{FF2B5EF4-FFF2-40B4-BE49-F238E27FC236}">
                <a16:creationId xmlns:a16="http://schemas.microsoft.com/office/drawing/2014/main" id="{FD56E2E0-7CDE-C032-6727-11210DB0BC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50197" y="114300"/>
            <a:ext cx="2553056" cy="2438740"/>
          </a:xfrm>
          <a:prstGeom prst="rect">
            <a:avLst/>
          </a:prstGeom>
          <a:effectLst>
            <a:softEdge rad="139700"/>
          </a:effectLst>
        </p:spPr>
      </p:pic>
    </p:spTree>
    <p:extLst>
      <p:ext uri="{BB962C8B-B14F-4D97-AF65-F5344CB8AC3E}">
        <p14:creationId xmlns:p14="http://schemas.microsoft.com/office/powerpoint/2010/main" val="34133996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2243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2">
            <a:extLst>
              <a:ext uri="{FF2B5EF4-FFF2-40B4-BE49-F238E27FC236}">
                <a16:creationId xmlns:a16="http://schemas.microsoft.com/office/drawing/2014/main" id="{D678D85C-DFC2-EB9E-B31F-4A285F747244}"/>
              </a:ext>
            </a:extLst>
          </p:cNvPr>
          <p:cNvGrpSpPr/>
          <p:nvPr/>
        </p:nvGrpSpPr>
        <p:grpSpPr>
          <a:xfrm>
            <a:off x="928862" y="266700"/>
            <a:ext cx="4246419" cy="4419600"/>
            <a:chOff x="-78089" y="8606"/>
            <a:chExt cx="840089" cy="761167"/>
          </a:xfrm>
        </p:grpSpPr>
        <p:sp>
          <p:nvSpPr>
            <p:cNvPr id="5" name="Freeform 23">
              <a:extLst>
                <a:ext uri="{FF2B5EF4-FFF2-40B4-BE49-F238E27FC236}">
                  <a16:creationId xmlns:a16="http://schemas.microsoft.com/office/drawing/2014/main" id="{C6BBB845-9BFA-8C49-1FC9-7AC6DE035F82}"/>
                </a:ext>
              </a:extLst>
            </p:cNvPr>
            <p:cNvSpPr/>
            <p:nvPr/>
          </p:nvSpPr>
          <p:spPr>
            <a:xfrm>
              <a:off x="-50800" y="8606"/>
              <a:ext cx="812800" cy="761167"/>
            </a:xfrm>
            <a:custGeom>
              <a:avLst/>
              <a:gdLst/>
              <a:ahLst/>
              <a:cxnLst/>
              <a:rect l="l" t="t" r="r" b="b"/>
              <a:pathLst>
                <a:path w="812800" h="761167">
                  <a:moveTo>
                    <a:pt x="812800" y="380584"/>
                  </a:moveTo>
                  <a:lnTo>
                    <a:pt x="406400" y="0"/>
                  </a:lnTo>
                  <a:lnTo>
                    <a:pt x="406400" y="203200"/>
                  </a:lnTo>
                  <a:lnTo>
                    <a:pt x="0" y="203200"/>
                  </a:lnTo>
                  <a:lnTo>
                    <a:pt x="0" y="557967"/>
                  </a:lnTo>
                  <a:lnTo>
                    <a:pt x="406400" y="557967"/>
                  </a:lnTo>
                  <a:lnTo>
                    <a:pt x="406400" y="761167"/>
                  </a:lnTo>
                  <a:lnTo>
                    <a:pt x="812800" y="380584"/>
                  </a:lnTo>
                  <a:close/>
                </a:path>
              </a:pathLst>
            </a:custGeom>
            <a:solidFill>
              <a:srgbClr val="AD3221"/>
            </a:solidFill>
          </p:spPr>
        </p:sp>
        <p:sp>
          <p:nvSpPr>
            <p:cNvPr id="6" name="TextBox 24">
              <a:extLst>
                <a:ext uri="{FF2B5EF4-FFF2-40B4-BE49-F238E27FC236}">
                  <a16:creationId xmlns:a16="http://schemas.microsoft.com/office/drawing/2014/main" id="{C3D383F4-77D5-6BA6-FAF8-D72934084963}"/>
                </a:ext>
              </a:extLst>
            </p:cNvPr>
            <p:cNvSpPr txBox="1"/>
            <p:nvPr/>
          </p:nvSpPr>
          <p:spPr>
            <a:xfrm>
              <a:off x="-78089" y="155575"/>
              <a:ext cx="789289" cy="3902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19"/>
                </a:lnSpc>
              </a:pPr>
              <a:endParaRPr lang="sk-SK" sz="4800" b="1" dirty="0">
                <a:solidFill>
                  <a:srgbClr val="FFFF00"/>
                </a:solidFill>
                <a:latin typeface="Aristotelica Pro" panose="020B0604020202020204" charset="0"/>
                <a:ea typeface="Open Sans Bold"/>
                <a:cs typeface="Aristotelica Pro" panose="020B0604020202020204" charset="0"/>
                <a:sym typeface="Open Sans Bold"/>
              </a:endParaRPr>
            </a:p>
            <a:p>
              <a:pPr algn="ctr">
                <a:lnSpc>
                  <a:spcPts val="3900"/>
                </a:lnSpc>
              </a:pPr>
              <a:endParaRPr lang="sk-SK" sz="4800" b="1" u="sng" dirty="0">
                <a:solidFill>
                  <a:schemeClr val="accent4">
                    <a:lumMod val="40000"/>
                    <a:lumOff val="60000"/>
                  </a:schemeClr>
                </a:solidFill>
                <a:latin typeface="Aristotelica Pro" panose="020B0604020202020204" charset="0"/>
                <a:ea typeface="Open Sans Bold"/>
                <a:cs typeface="Aristotelica Pro" panose="020B0604020202020204" charset="0"/>
                <a:sym typeface="Open Sans Bold"/>
              </a:endParaRPr>
            </a:p>
            <a:p>
              <a:pPr algn="ctr">
                <a:lnSpc>
                  <a:spcPts val="3900"/>
                </a:lnSpc>
              </a:pPr>
              <a:r>
                <a:rPr lang="sk-SK" sz="5400" b="1" u="sng" dirty="0">
                  <a:solidFill>
                    <a:schemeClr val="accent4">
                      <a:lumMod val="40000"/>
                      <a:lumOff val="60000"/>
                    </a:schemeClr>
                  </a:solidFill>
                  <a:latin typeface="Aristotelica Pro" panose="020B0604020202020204" charset="0"/>
                  <a:ea typeface="Open Sans Bold"/>
                  <a:cs typeface="Aristotelica Pro" panose="020B0604020202020204" charset="0"/>
                  <a:sym typeface="Open Sans Bold"/>
                </a:rPr>
                <a:t>Patologické </a:t>
              </a:r>
            </a:p>
            <a:p>
              <a:pPr algn="ctr">
                <a:lnSpc>
                  <a:spcPts val="3900"/>
                </a:lnSpc>
              </a:pPr>
              <a:r>
                <a:rPr lang="sk-SK" sz="5400" b="1" u="sng" dirty="0">
                  <a:solidFill>
                    <a:schemeClr val="accent4">
                      <a:lumMod val="40000"/>
                      <a:lumOff val="60000"/>
                    </a:schemeClr>
                  </a:solidFill>
                  <a:latin typeface="Aristotelica Pro" panose="020B0604020202020204" charset="0"/>
                  <a:ea typeface="Open Sans Bold"/>
                  <a:cs typeface="Aristotelica Pro" panose="020B0604020202020204" charset="0"/>
                  <a:sym typeface="Open Sans Bold"/>
                </a:rPr>
                <a:t>javy</a:t>
              </a:r>
            </a:p>
            <a:p>
              <a:pPr algn="ctr">
                <a:lnSpc>
                  <a:spcPts val="3219"/>
                </a:lnSpc>
              </a:pPr>
              <a:endParaRPr lang="en-US" sz="4800" b="1" dirty="0">
                <a:solidFill>
                  <a:srgbClr val="FFFF00"/>
                </a:solidFill>
                <a:latin typeface="Aristotelica Pro" panose="020B0604020202020204" charset="0"/>
                <a:ea typeface="Open Sans Bold"/>
                <a:cs typeface="Aristotelica Pro" panose="020B0604020202020204" charset="0"/>
                <a:sym typeface="Open Sans Bold"/>
              </a:endParaRPr>
            </a:p>
          </p:txBody>
        </p:sp>
      </p:grpSp>
      <p:grpSp>
        <p:nvGrpSpPr>
          <p:cNvPr id="7" name="Group 22">
            <a:extLst>
              <a:ext uri="{FF2B5EF4-FFF2-40B4-BE49-F238E27FC236}">
                <a16:creationId xmlns:a16="http://schemas.microsoft.com/office/drawing/2014/main" id="{7F9F3336-8BD0-2F57-E1CB-652B661C307B}"/>
              </a:ext>
            </a:extLst>
          </p:cNvPr>
          <p:cNvGrpSpPr/>
          <p:nvPr/>
        </p:nvGrpSpPr>
        <p:grpSpPr>
          <a:xfrm>
            <a:off x="5856339" y="196689"/>
            <a:ext cx="4108481" cy="4419600"/>
            <a:chOff x="491900" y="-473681"/>
            <a:chExt cx="812800" cy="761167"/>
          </a:xfrm>
        </p:grpSpPr>
        <p:sp>
          <p:nvSpPr>
            <p:cNvPr id="8" name="Freeform 23">
              <a:extLst>
                <a:ext uri="{FF2B5EF4-FFF2-40B4-BE49-F238E27FC236}">
                  <a16:creationId xmlns:a16="http://schemas.microsoft.com/office/drawing/2014/main" id="{CFC990C4-D552-9F2A-27B3-A2A2A744F45F}"/>
                </a:ext>
              </a:extLst>
            </p:cNvPr>
            <p:cNvSpPr/>
            <p:nvPr/>
          </p:nvSpPr>
          <p:spPr>
            <a:xfrm>
              <a:off x="491900" y="-473681"/>
              <a:ext cx="812800" cy="761167"/>
            </a:xfrm>
            <a:custGeom>
              <a:avLst/>
              <a:gdLst/>
              <a:ahLst/>
              <a:cxnLst/>
              <a:rect l="l" t="t" r="r" b="b"/>
              <a:pathLst>
                <a:path w="812800" h="761167">
                  <a:moveTo>
                    <a:pt x="812800" y="380584"/>
                  </a:moveTo>
                  <a:lnTo>
                    <a:pt x="406400" y="0"/>
                  </a:lnTo>
                  <a:lnTo>
                    <a:pt x="406400" y="203200"/>
                  </a:lnTo>
                  <a:lnTo>
                    <a:pt x="0" y="203200"/>
                  </a:lnTo>
                  <a:lnTo>
                    <a:pt x="0" y="557967"/>
                  </a:lnTo>
                  <a:lnTo>
                    <a:pt x="406400" y="557967"/>
                  </a:lnTo>
                  <a:lnTo>
                    <a:pt x="406400" y="761167"/>
                  </a:lnTo>
                  <a:lnTo>
                    <a:pt x="812800" y="380584"/>
                  </a:lnTo>
                  <a:close/>
                </a:path>
              </a:pathLst>
            </a:custGeom>
            <a:solidFill>
              <a:srgbClr val="AD3221"/>
            </a:solidFill>
          </p:spPr>
        </p:sp>
        <p:sp>
          <p:nvSpPr>
            <p:cNvPr id="9" name="TextBox 24">
              <a:extLst>
                <a:ext uri="{FF2B5EF4-FFF2-40B4-BE49-F238E27FC236}">
                  <a16:creationId xmlns:a16="http://schemas.microsoft.com/office/drawing/2014/main" id="{C073437B-5F92-F5F5-1ABC-FAC56EFBC487}"/>
                </a:ext>
              </a:extLst>
            </p:cNvPr>
            <p:cNvSpPr txBox="1"/>
            <p:nvPr/>
          </p:nvSpPr>
          <p:spPr>
            <a:xfrm>
              <a:off x="499041" y="-218204"/>
              <a:ext cx="711200" cy="2918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19"/>
                </a:lnSpc>
              </a:pPr>
              <a:r>
                <a:rPr lang="sk-SK" sz="4800" b="1" dirty="0">
                  <a:solidFill>
                    <a:srgbClr val="FFFF00"/>
                  </a:solidFill>
                  <a:latin typeface="Aristotelica Pro" panose="020B0604020202020204" charset="0"/>
                  <a:ea typeface="Open Sans Bold"/>
                  <a:cs typeface="Aristotelica Pro" panose="020B0604020202020204" charset="0"/>
                  <a:sym typeface="Open Sans Bold"/>
                </a:rPr>
                <a:t>Čo to znamená?</a:t>
              </a:r>
              <a:endParaRPr lang="en-US" sz="4800" b="1" dirty="0">
                <a:solidFill>
                  <a:srgbClr val="FFFF00"/>
                </a:solidFill>
                <a:latin typeface="Aristotelica Pro" panose="020B0604020202020204" charset="0"/>
                <a:ea typeface="Open Sans Bold"/>
                <a:cs typeface="Aristotelica Pro" panose="020B0604020202020204" charset="0"/>
                <a:sym typeface="Open Sans Bold"/>
              </a:endParaRPr>
            </a:p>
          </p:txBody>
        </p:sp>
      </p:grpSp>
      <p:sp>
        <p:nvSpPr>
          <p:cNvPr id="12" name="TextBox 24">
            <a:extLst>
              <a:ext uri="{FF2B5EF4-FFF2-40B4-BE49-F238E27FC236}">
                <a16:creationId xmlns:a16="http://schemas.microsoft.com/office/drawing/2014/main" id="{9CC71840-8EEC-79FB-80D7-5EBBD1F69DFB}"/>
              </a:ext>
            </a:extLst>
          </p:cNvPr>
          <p:cNvSpPr txBox="1"/>
          <p:nvPr/>
        </p:nvSpPr>
        <p:spPr>
          <a:xfrm>
            <a:off x="9647387" y="44287"/>
            <a:ext cx="7310475" cy="4572000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3219"/>
              </a:lnSpc>
            </a:pPr>
            <a:endParaRPr lang="sk-SK" sz="4800" b="1" dirty="0">
              <a:solidFill>
                <a:srgbClr val="FFFF00"/>
              </a:solidFill>
              <a:latin typeface="Aristotelica Pro" panose="020B0604020202020204" charset="0"/>
              <a:ea typeface="Open Sans Bold"/>
              <a:cs typeface="Aristotelica Pro" panose="020B0604020202020204" charset="0"/>
              <a:sym typeface="Open Sans Bold"/>
            </a:endParaRPr>
          </a:p>
          <a:p>
            <a:pPr algn="ctr">
              <a:lnSpc>
                <a:spcPts val="3219"/>
              </a:lnSpc>
            </a:pPr>
            <a:endParaRPr lang="sk-SK" sz="4800" b="1" dirty="0">
              <a:solidFill>
                <a:srgbClr val="FFFF00"/>
              </a:solidFill>
              <a:latin typeface="Aristotelica Pro" panose="020B0604020202020204" charset="0"/>
              <a:ea typeface="Open Sans Bold"/>
              <a:cs typeface="Aristotelica Pro" panose="020B0604020202020204" charset="0"/>
              <a:sym typeface="Open Sans Bold"/>
            </a:endParaRPr>
          </a:p>
          <a:p>
            <a:pPr algn="ctr">
              <a:lnSpc>
                <a:spcPts val="3219"/>
              </a:lnSpc>
            </a:pPr>
            <a:r>
              <a:rPr lang="sk-SK" sz="2800" b="1" dirty="0">
                <a:solidFill>
                  <a:srgbClr val="FFFF00"/>
                </a:solidFill>
                <a:latin typeface="Aristotelica Pro" panose="020B0604020202020204" charset="0"/>
                <a:ea typeface="Open Sans Bold"/>
                <a:cs typeface="Aristotelica Pro" panose="020B0604020202020204" charset="0"/>
                <a:sym typeface="Open Sans Bold"/>
              </a:rPr>
              <a:t>nežiadúce, chorobné alebo nenormálne prejavy správania v spoločnosti, ktoré ohrozujú jednotlivcov, skupiny alebo celú komunitu.</a:t>
            </a:r>
            <a:endParaRPr lang="en-US" sz="2800" b="1" dirty="0">
              <a:solidFill>
                <a:srgbClr val="FFFF00"/>
              </a:solidFill>
              <a:latin typeface="Aristotelica Pro" panose="020B0604020202020204" charset="0"/>
              <a:ea typeface="Open Sans Bold"/>
              <a:cs typeface="Aristotelica Pro" panose="020B0604020202020204" charset="0"/>
              <a:sym typeface="Open Sans Bold"/>
            </a:endParaRPr>
          </a:p>
        </p:txBody>
      </p:sp>
      <p:sp>
        <p:nvSpPr>
          <p:cNvPr id="17" name="TextBox 24">
            <a:extLst>
              <a:ext uri="{FF2B5EF4-FFF2-40B4-BE49-F238E27FC236}">
                <a16:creationId xmlns:a16="http://schemas.microsoft.com/office/drawing/2014/main" id="{30A2DD42-F78E-9E39-6766-F278112473FE}"/>
              </a:ext>
            </a:extLst>
          </p:cNvPr>
          <p:cNvSpPr txBox="1"/>
          <p:nvPr/>
        </p:nvSpPr>
        <p:spPr>
          <a:xfrm>
            <a:off x="533400" y="6433793"/>
            <a:ext cx="4470255" cy="1371600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3219"/>
              </a:lnSpc>
            </a:pPr>
            <a:endParaRPr lang="sk-SK" sz="4800" b="1" dirty="0">
              <a:solidFill>
                <a:srgbClr val="FFFF00"/>
              </a:solidFill>
              <a:latin typeface="Aristotelica Pro" panose="020B0604020202020204" charset="0"/>
              <a:ea typeface="Open Sans Bold"/>
              <a:cs typeface="Aristotelica Pro" panose="020B0604020202020204" charset="0"/>
              <a:sym typeface="Open Sans Bold"/>
            </a:endParaRPr>
          </a:p>
          <a:p>
            <a:pPr algn="ctr">
              <a:lnSpc>
                <a:spcPts val="3219"/>
              </a:lnSpc>
            </a:pPr>
            <a:r>
              <a:rPr lang="sk-SK" sz="4800" b="1" dirty="0">
                <a:solidFill>
                  <a:srgbClr val="FFFF00"/>
                </a:solidFill>
                <a:latin typeface="Aristotelica Pro" panose="020B0604020202020204" charset="0"/>
                <a:ea typeface="Open Sans Bold"/>
                <a:cs typeface="Aristotelica Pro" panose="020B0604020202020204" charset="0"/>
                <a:sym typeface="Open Sans Bold"/>
              </a:rPr>
              <a:t>Čo zahŕňajú patologické javy</a:t>
            </a:r>
            <a:endParaRPr lang="en-US" sz="4800" b="1" dirty="0">
              <a:solidFill>
                <a:srgbClr val="FFFF00"/>
              </a:solidFill>
              <a:latin typeface="Aristotelica Pro" panose="020B0604020202020204" charset="0"/>
              <a:ea typeface="Open Sans Bold"/>
              <a:cs typeface="Aristotelica Pro" panose="020B0604020202020204" charset="0"/>
              <a:sym typeface="Open Sans Bold"/>
            </a:endParaRPr>
          </a:p>
        </p:txBody>
      </p:sp>
      <p:grpSp>
        <p:nvGrpSpPr>
          <p:cNvPr id="18" name="Group 19">
            <a:extLst>
              <a:ext uri="{FF2B5EF4-FFF2-40B4-BE49-F238E27FC236}">
                <a16:creationId xmlns:a16="http://schemas.microsoft.com/office/drawing/2014/main" id="{DDB67368-9FD5-962F-8340-727101462A0B}"/>
              </a:ext>
            </a:extLst>
          </p:cNvPr>
          <p:cNvGrpSpPr/>
          <p:nvPr/>
        </p:nvGrpSpPr>
        <p:grpSpPr>
          <a:xfrm>
            <a:off x="5313219" y="4474550"/>
            <a:ext cx="12131857" cy="5768164"/>
            <a:chOff x="154280" y="-42410"/>
            <a:chExt cx="921752" cy="475154"/>
          </a:xfrm>
        </p:grpSpPr>
        <p:sp>
          <p:nvSpPr>
            <p:cNvPr id="19" name="Freeform 20">
              <a:extLst>
                <a:ext uri="{FF2B5EF4-FFF2-40B4-BE49-F238E27FC236}">
                  <a16:creationId xmlns:a16="http://schemas.microsoft.com/office/drawing/2014/main" id="{0906CD0C-AEF2-1761-F5E5-5B9F100FDD60}"/>
                </a:ext>
              </a:extLst>
            </p:cNvPr>
            <p:cNvSpPr/>
            <p:nvPr/>
          </p:nvSpPr>
          <p:spPr>
            <a:xfrm>
              <a:off x="260070" y="-2998"/>
              <a:ext cx="815962" cy="435742"/>
            </a:xfrm>
            <a:custGeom>
              <a:avLst/>
              <a:gdLst/>
              <a:ahLst/>
              <a:cxnLst/>
              <a:rect l="l" t="t" r="r" b="b"/>
              <a:pathLst>
                <a:path w="1076032" h="406400">
                  <a:moveTo>
                    <a:pt x="1076032" y="0"/>
                  </a:moveTo>
                  <a:lnTo>
                    <a:pt x="0" y="0"/>
                  </a:lnTo>
                  <a:lnTo>
                    <a:pt x="101600" y="203200"/>
                  </a:lnTo>
                  <a:lnTo>
                    <a:pt x="0" y="406400"/>
                  </a:lnTo>
                  <a:lnTo>
                    <a:pt x="1076032" y="406400"/>
                  </a:lnTo>
                  <a:lnTo>
                    <a:pt x="974432" y="203200"/>
                  </a:lnTo>
                  <a:lnTo>
                    <a:pt x="1076032" y="0"/>
                  </a:lnTo>
                  <a:close/>
                </a:path>
              </a:pathLst>
            </a:custGeom>
            <a:solidFill>
              <a:srgbClr val="AD3221"/>
            </a:solidFill>
          </p:spPr>
          <p:txBody>
            <a:bodyPr/>
            <a:lstStyle/>
            <a:p>
              <a:pPr marL="1371600" lvl="2" indent="-457200">
                <a:buFont typeface="Wingdings" panose="05000000000000000000" pitchFamily="2" charset="2"/>
                <a:buChar char="Ø"/>
              </a:pPr>
              <a:r>
                <a:rPr lang="sk-SK" sz="2800" dirty="0">
                  <a:solidFill>
                    <a:schemeClr val="bg1"/>
                  </a:solidFill>
                  <a:latin typeface="Aristotelica Pro" panose="020B0604020202020204" charset="0"/>
                  <a:cs typeface="Aristotelica Pro" panose="020B0604020202020204" charset="0"/>
                </a:rPr>
                <a:t>Alkoholizmus</a:t>
              </a:r>
            </a:p>
            <a:p>
              <a:pPr marL="1371600" lvl="2" indent="-457200">
                <a:buFont typeface="Wingdings" panose="05000000000000000000" pitchFamily="2" charset="2"/>
                <a:buChar char="Ø"/>
              </a:pPr>
              <a:r>
                <a:rPr lang="sk-SK" sz="2800" dirty="0">
                  <a:solidFill>
                    <a:schemeClr val="bg1"/>
                  </a:solidFill>
                  <a:latin typeface="Aristotelica Pro" panose="020B0604020202020204" charset="0"/>
                  <a:cs typeface="Aristotelica Pro" panose="020B0604020202020204" charset="0"/>
                </a:rPr>
                <a:t>Drogová závislosť - </a:t>
              </a:r>
              <a:r>
                <a:rPr lang="sk-SK" sz="2800" dirty="0">
                  <a:hlinkClick r:id="rId2"/>
                </a:rPr>
                <a:t>PRAVDA O HEROÍNE</a:t>
              </a:r>
              <a:r>
                <a:rPr lang="sk-SK" sz="2800" dirty="0"/>
                <a:t> </a:t>
              </a:r>
              <a:r>
                <a:rPr lang="sk-SK" sz="2800" dirty="0">
                  <a:hlinkClick r:id="rId3"/>
                </a:rPr>
                <a:t>(148) Drogová pasca: MÔŽE SA TO STAŤ AJ TEBE ( VI. séria, 1. diel ) - YouTube</a:t>
              </a:r>
              <a:endParaRPr lang="sk-SK" sz="2800" dirty="0">
                <a:solidFill>
                  <a:schemeClr val="bg1"/>
                </a:solidFill>
                <a:latin typeface="Aristotelica Pro" panose="020B0604020202020204" charset="0"/>
                <a:cs typeface="Aristotelica Pro" panose="020B0604020202020204" charset="0"/>
              </a:endParaRPr>
            </a:p>
            <a:p>
              <a:pPr marL="1371600" lvl="2" indent="-457200">
                <a:buFont typeface="Wingdings" panose="05000000000000000000" pitchFamily="2" charset="2"/>
                <a:buChar char="Ø"/>
              </a:pPr>
              <a:r>
                <a:rPr lang="sk-SK" sz="2800" dirty="0">
                  <a:solidFill>
                    <a:schemeClr val="bg1"/>
                  </a:solidFill>
                  <a:latin typeface="Aristotelica Pro" panose="020B0604020202020204" charset="0"/>
                  <a:cs typeface="Aristotelica Pro" panose="020B0604020202020204" charset="0"/>
                </a:rPr>
                <a:t>Šikanovanie, </a:t>
              </a:r>
              <a:r>
                <a:rPr lang="sk-SK" sz="2800" dirty="0" err="1">
                  <a:solidFill>
                    <a:schemeClr val="bg1"/>
                  </a:solidFill>
                  <a:latin typeface="Aristotelica Pro" panose="020B0604020202020204" charset="0"/>
                  <a:cs typeface="Aristotelica Pro" panose="020B0604020202020204" charset="0"/>
                </a:rPr>
                <a:t>kyberšikana</a:t>
              </a:r>
              <a:r>
                <a:rPr lang="sk-SK" sz="2800" dirty="0">
                  <a:solidFill>
                    <a:schemeClr val="bg1"/>
                  </a:solidFill>
                  <a:latin typeface="Aristotelica Pro" panose="020B0604020202020204" charset="0"/>
                  <a:cs typeface="Aristotelica Pro" panose="020B0604020202020204" charset="0"/>
                </a:rPr>
                <a:t> </a:t>
              </a:r>
              <a:r>
                <a:rPr lang="sk-SK" sz="2800" dirty="0" err="1">
                  <a:hlinkClick r:id="rId4"/>
                </a:rPr>
                <a:t>kyber_sikanovanie</a:t>
              </a:r>
              <a:r>
                <a:rPr lang="sk-SK" sz="2800" dirty="0">
                  <a:hlinkClick r:id="rId4"/>
                </a:rPr>
                <a:t> (1).pdf</a:t>
              </a:r>
              <a:endParaRPr lang="sk-SK" sz="2800" dirty="0">
                <a:solidFill>
                  <a:schemeClr val="bg1"/>
                </a:solidFill>
                <a:latin typeface="Aristotelica Pro" panose="020B0604020202020204" charset="0"/>
                <a:cs typeface="Aristotelica Pro" panose="020B0604020202020204" charset="0"/>
              </a:endParaRPr>
            </a:p>
            <a:p>
              <a:pPr marL="1371600" lvl="2" indent="-457200">
                <a:buFont typeface="Wingdings" panose="05000000000000000000" pitchFamily="2" charset="2"/>
                <a:buChar char="Ø"/>
              </a:pPr>
              <a:r>
                <a:rPr lang="sk-SK" sz="2800" dirty="0">
                  <a:solidFill>
                    <a:schemeClr val="bg1"/>
                  </a:solidFill>
                  <a:latin typeface="Aristotelica Pro" panose="020B0604020202020204" charset="0"/>
                  <a:cs typeface="Aristotelica Pro" panose="020B0604020202020204" charset="0"/>
                </a:rPr>
                <a:t>Týranie a zneužívanie detí</a:t>
              </a:r>
            </a:p>
            <a:p>
              <a:pPr marL="1371600" lvl="2" indent="-457200">
                <a:buFont typeface="Wingdings" panose="05000000000000000000" pitchFamily="2" charset="2"/>
                <a:buChar char="Ø"/>
              </a:pPr>
              <a:r>
                <a:rPr lang="sk-SK" sz="2800" dirty="0">
                  <a:solidFill>
                    <a:schemeClr val="bg1"/>
                  </a:solidFill>
                  <a:latin typeface="Aristotelica Pro" panose="020B0604020202020204" charset="0"/>
                  <a:cs typeface="Aristotelica Pro" panose="020B0604020202020204" charset="0"/>
                </a:rPr>
                <a:t>Domáce násilie</a:t>
              </a:r>
            </a:p>
            <a:p>
              <a:pPr marL="1371600" lvl="2" indent="-457200">
                <a:buFont typeface="Wingdings" panose="05000000000000000000" pitchFamily="2" charset="2"/>
                <a:buChar char="Ø"/>
              </a:pPr>
              <a:r>
                <a:rPr lang="sk-SK" sz="2800" dirty="0">
                  <a:solidFill>
                    <a:schemeClr val="bg1"/>
                  </a:solidFill>
                  <a:latin typeface="Aristotelica Pro" panose="020B0604020202020204" charset="0"/>
                  <a:cs typeface="Aristotelica Pro" panose="020B0604020202020204" charset="0"/>
                </a:rPr>
                <a:t>Kriminalita a delikvencia </a:t>
              </a:r>
              <a:r>
                <a:rPr lang="sk-SK" sz="2800" dirty="0">
                  <a:hlinkClick r:id="rId5"/>
                </a:rPr>
                <a:t>Online zdravie.pdf</a:t>
              </a:r>
              <a:endParaRPr lang="sk-SK" sz="2800" dirty="0">
                <a:solidFill>
                  <a:schemeClr val="bg1"/>
                </a:solidFill>
                <a:latin typeface="Aristotelica Pro" panose="020B0604020202020204" charset="0"/>
                <a:cs typeface="Aristotelica Pro" panose="020B0604020202020204" charset="0"/>
              </a:endParaRPr>
            </a:p>
            <a:p>
              <a:pPr marL="1371600" lvl="2" indent="-457200">
                <a:buFont typeface="Wingdings" panose="05000000000000000000" pitchFamily="2" charset="2"/>
                <a:buChar char="Ø"/>
              </a:pPr>
              <a:r>
                <a:rPr lang="sk-SK" sz="2800" dirty="0">
                  <a:solidFill>
                    <a:schemeClr val="bg1"/>
                  </a:solidFill>
                  <a:latin typeface="Aristotelica Pro" panose="020B0604020202020204" charset="0"/>
                  <a:cs typeface="Aristotelica Pro" panose="020B0604020202020204" charset="0"/>
                </a:rPr>
                <a:t>Záškoláctvo</a:t>
              </a:r>
            </a:p>
            <a:p>
              <a:pPr marL="1371600" lvl="2" indent="-457200">
                <a:buFont typeface="Wingdings" panose="05000000000000000000" pitchFamily="2" charset="2"/>
                <a:buChar char="Ø"/>
              </a:pPr>
              <a:r>
                <a:rPr lang="sk-SK" sz="2800" dirty="0">
                  <a:solidFill>
                    <a:schemeClr val="bg1"/>
                  </a:solidFill>
                  <a:latin typeface="Aristotelica Pro" panose="020B0604020202020204" charset="0"/>
                  <a:cs typeface="Aristotelica Pro" panose="020B0604020202020204" charset="0"/>
                </a:rPr>
                <a:t>Sebapoškodzovanie, samovražedné sklony</a:t>
              </a:r>
            </a:p>
            <a:p>
              <a:pPr marL="1371600" lvl="2" indent="-457200">
                <a:buFont typeface="Wingdings" panose="05000000000000000000" pitchFamily="2" charset="2"/>
                <a:buChar char="Ø"/>
              </a:pPr>
              <a:r>
                <a:rPr lang="sk-SK" sz="2800" dirty="0">
                  <a:solidFill>
                    <a:schemeClr val="bg1"/>
                  </a:solidFill>
                  <a:latin typeface="Aristotelica Pro" panose="020B0604020202020204" charset="0"/>
                  <a:cs typeface="Aristotelica Pro" panose="020B0604020202020204" charset="0"/>
                </a:rPr>
                <a:t>Závislosť od internetu a sociálnych sietí - </a:t>
              </a:r>
              <a:r>
                <a:rPr lang="sk-SK" sz="2800" dirty="0">
                  <a:hlinkClick r:id="rId6"/>
                </a:rPr>
                <a:t>Závislosť ktorá opantala svet - Sociálne siete - Toxíny pre Váš Mozog</a:t>
              </a:r>
              <a:endParaRPr lang="sk-SK" sz="2800" dirty="0">
                <a:solidFill>
                  <a:schemeClr val="bg1"/>
                </a:solidFill>
                <a:latin typeface="Aristotelica Pro" panose="020B0604020202020204" charset="0"/>
                <a:cs typeface="Aristotelica Pro" panose="020B0604020202020204" charset="0"/>
              </a:endParaRPr>
            </a:p>
            <a:p>
              <a:pPr marL="1371600" lvl="2" indent="-457200">
                <a:buFont typeface="Wingdings" panose="05000000000000000000" pitchFamily="2" charset="2"/>
                <a:buChar char="Ø"/>
              </a:pPr>
              <a:r>
                <a:rPr lang="sk-SK" sz="2800" dirty="0">
                  <a:solidFill>
                    <a:schemeClr val="bg1"/>
                  </a:solidFill>
                  <a:latin typeface="Aristotelica Pro" panose="020B0604020202020204" charset="0"/>
                  <a:cs typeface="Aristotelica Pro" panose="020B0604020202020204" charset="0"/>
                </a:rPr>
                <a:t>Extrémizmus, rasizmus, xenofóbia</a:t>
              </a:r>
            </a:p>
            <a:p>
              <a:endParaRPr lang="sk-SK" dirty="0"/>
            </a:p>
          </p:txBody>
        </p:sp>
        <p:sp>
          <p:nvSpPr>
            <p:cNvPr id="20" name="TextBox 21">
              <a:extLst>
                <a:ext uri="{FF2B5EF4-FFF2-40B4-BE49-F238E27FC236}">
                  <a16:creationId xmlns:a16="http://schemas.microsoft.com/office/drawing/2014/main" id="{B9A06A5B-82DD-CF38-ADBF-0398AAD6610A}"/>
                </a:ext>
              </a:extLst>
            </p:cNvPr>
            <p:cNvSpPr txBox="1"/>
            <p:nvPr/>
          </p:nvSpPr>
          <p:spPr>
            <a:xfrm>
              <a:off x="154280" y="-42410"/>
              <a:ext cx="898232" cy="454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342900" indent="-342900" algn="ctr">
                <a:lnSpc>
                  <a:spcPts val="3219"/>
                </a:lnSpc>
                <a:buFont typeface="Wingdings" panose="05000000000000000000" pitchFamily="2" charset="2"/>
                <a:buChar char="Ø"/>
              </a:pPr>
              <a:endParaRPr lang="en-US" sz="40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endParaRPr>
            </a:p>
          </p:txBody>
        </p:sp>
      </p:grpSp>
      <p:sp>
        <p:nvSpPr>
          <p:cNvPr id="25" name="TextBox 21">
            <a:extLst>
              <a:ext uri="{FF2B5EF4-FFF2-40B4-BE49-F238E27FC236}">
                <a16:creationId xmlns:a16="http://schemas.microsoft.com/office/drawing/2014/main" id="{9E11A984-1FBB-09E0-F005-7C2DB83440DF}"/>
              </a:ext>
            </a:extLst>
          </p:cNvPr>
          <p:cNvSpPr txBox="1"/>
          <p:nvPr/>
        </p:nvSpPr>
        <p:spPr>
          <a:xfrm>
            <a:off x="7014492" y="-995510"/>
            <a:ext cx="10050216" cy="10981730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marL="342900" indent="-342900" algn="ctr">
              <a:lnSpc>
                <a:spcPts val="3219"/>
              </a:lnSpc>
              <a:buFont typeface="Wingdings" panose="05000000000000000000" pitchFamily="2" charset="2"/>
              <a:buChar char="Ø"/>
            </a:pPr>
            <a:endParaRPr lang="en-US" sz="3200" b="1" dirty="0">
              <a:solidFill>
                <a:srgbClr val="FFFFFF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27" name="Freeform 37">
            <a:extLst>
              <a:ext uri="{FF2B5EF4-FFF2-40B4-BE49-F238E27FC236}">
                <a16:creationId xmlns:a16="http://schemas.microsoft.com/office/drawing/2014/main" id="{0BF15DDC-F374-5F94-A918-EE035FB6F220}"/>
              </a:ext>
            </a:extLst>
          </p:cNvPr>
          <p:cNvSpPr/>
          <p:nvPr/>
        </p:nvSpPr>
        <p:spPr>
          <a:xfrm rot="1527196">
            <a:off x="4539133" y="7303951"/>
            <a:ext cx="2944396" cy="1286627"/>
          </a:xfrm>
          <a:custGeom>
            <a:avLst/>
            <a:gdLst/>
            <a:ahLst/>
            <a:cxnLst/>
            <a:rect l="l" t="t" r="r" b="b"/>
            <a:pathLst>
              <a:path w="2944396" h="1286627">
                <a:moveTo>
                  <a:pt x="0" y="0"/>
                </a:moveTo>
                <a:lnTo>
                  <a:pt x="2944396" y="0"/>
                </a:lnTo>
                <a:lnTo>
                  <a:pt x="2944396" y="1286627"/>
                </a:lnTo>
                <a:lnTo>
                  <a:pt x="0" y="128662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28" name="Freeform 37">
            <a:extLst>
              <a:ext uri="{FF2B5EF4-FFF2-40B4-BE49-F238E27FC236}">
                <a16:creationId xmlns:a16="http://schemas.microsoft.com/office/drawing/2014/main" id="{A5FFDC31-C163-C2C1-CBD0-1E11C1513A8F}"/>
              </a:ext>
            </a:extLst>
          </p:cNvPr>
          <p:cNvSpPr/>
          <p:nvPr/>
        </p:nvSpPr>
        <p:spPr>
          <a:xfrm rot="19644496">
            <a:off x="4420236" y="5720468"/>
            <a:ext cx="2944396" cy="1286627"/>
          </a:xfrm>
          <a:custGeom>
            <a:avLst/>
            <a:gdLst/>
            <a:ahLst/>
            <a:cxnLst/>
            <a:rect l="l" t="t" r="r" b="b"/>
            <a:pathLst>
              <a:path w="2944396" h="1286627">
                <a:moveTo>
                  <a:pt x="0" y="0"/>
                </a:moveTo>
                <a:lnTo>
                  <a:pt x="2944396" y="0"/>
                </a:lnTo>
                <a:lnTo>
                  <a:pt x="2944396" y="1286627"/>
                </a:lnTo>
                <a:lnTo>
                  <a:pt x="0" y="128662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pic>
        <p:nvPicPr>
          <p:cNvPr id="2" name="Obrázok 1">
            <a:extLst>
              <a:ext uri="{FF2B5EF4-FFF2-40B4-BE49-F238E27FC236}">
                <a16:creationId xmlns:a16="http://schemas.microsoft.com/office/drawing/2014/main" id="{DD1FBFAC-C0C4-689C-0E40-4A1E32DD61A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891349" y="6328109"/>
            <a:ext cx="2553056" cy="2438740"/>
          </a:xfrm>
          <a:prstGeom prst="rect">
            <a:avLst/>
          </a:prstGeom>
          <a:effectLst>
            <a:softEdge rad="139700"/>
          </a:effec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2243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295400" y="1333500"/>
            <a:ext cx="14714284" cy="15370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540"/>
              </a:lnSpc>
            </a:pPr>
            <a:r>
              <a:rPr lang="sk-SK" sz="11204" b="1" dirty="0">
                <a:solidFill>
                  <a:srgbClr val="FFFFFF"/>
                </a:solidFill>
                <a:latin typeface="Aristotelica Pro Heavy"/>
                <a:ea typeface="Aristotelica Pro Heavy"/>
                <a:cs typeface="Aristotelica Pro Heavy"/>
                <a:sym typeface="Aristotelica Pro Heavy"/>
              </a:rPr>
              <a:t>Ďakujem za pozornosť</a:t>
            </a:r>
            <a:endParaRPr lang="en-US" sz="11204" b="1" dirty="0">
              <a:solidFill>
                <a:srgbClr val="FFFFFF"/>
              </a:solidFill>
              <a:latin typeface="Aristotelica Pro Heavy"/>
              <a:ea typeface="Aristotelica Pro Heavy"/>
              <a:cs typeface="Aristotelica Pro Heavy"/>
              <a:sym typeface="Aristotelica Pro Heavy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914400" y="1714500"/>
            <a:ext cx="18500585" cy="15775953"/>
          </a:xfrm>
          <a:custGeom>
            <a:avLst/>
            <a:gdLst/>
            <a:ahLst/>
            <a:cxnLst/>
            <a:rect l="l" t="t" r="r" b="b"/>
            <a:pathLst>
              <a:path w="18500585" h="15775953">
                <a:moveTo>
                  <a:pt x="0" y="0"/>
                </a:moveTo>
                <a:lnTo>
                  <a:pt x="18500584" y="0"/>
                </a:lnTo>
                <a:lnTo>
                  <a:pt x="18500584" y="15775953"/>
                </a:lnTo>
                <a:lnTo>
                  <a:pt x="0" y="157759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41805490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Červená">
      <a:dk1>
        <a:sysClr val="windowText" lastClr="000000"/>
      </a:dk1>
      <a:lt1>
        <a:sysClr val="window" lastClr="FFFFFF"/>
      </a:lt1>
      <a:dk2>
        <a:srgbClr val="323232"/>
      </a:dk2>
      <a:lt2>
        <a:srgbClr val="E5C243"/>
      </a:lt2>
      <a:accent1>
        <a:srgbClr val="A5300F"/>
      </a:accent1>
      <a:accent2>
        <a:srgbClr val="D55816"/>
      </a:accent2>
      <a:accent3>
        <a:srgbClr val="E19825"/>
      </a:accent3>
      <a:accent4>
        <a:srgbClr val="B19C7D"/>
      </a:accent4>
      <a:accent5>
        <a:srgbClr val="7F5F52"/>
      </a:accent5>
      <a:accent6>
        <a:srgbClr val="B27D49"/>
      </a:accent6>
      <a:hlink>
        <a:srgbClr val="6B9F25"/>
      </a:hlink>
      <a:folHlink>
        <a:srgbClr val="B26B0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442</TotalTime>
  <Words>579</Words>
  <Application>Microsoft Office PowerPoint</Application>
  <PresentationFormat>Vlastná</PresentationFormat>
  <Paragraphs>104</Paragraphs>
  <Slides>15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9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15</vt:i4>
      </vt:variant>
    </vt:vector>
  </HeadingPairs>
  <TitlesOfParts>
    <vt:vector size="25" baseType="lpstr">
      <vt:lpstr>Open Sauce Bold</vt:lpstr>
      <vt:lpstr>Arial</vt:lpstr>
      <vt:lpstr>Open Sauce</vt:lpstr>
      <vt:lpstr>Aristotelica Pro Bold</vt:lpstr>
      <vt:lpstr>Aristotelica Pro Heavy</vt:lpstr>
      <vt:lpstr>Aristotelica Pro</vt:lpstr>
      <vt:lpstr>Wingdings</vt:lpstr>
      <vt:lpstr>Open Sans Bold</vt:lpstr>
      <vt:lpstr>Calibri</vt:lpstr>
      <vt:lpstr>Office Theme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Blue and White Modern Digital Transformation in Business Presentation</dc:title>
  <dc:creator>Soš Hnusta3</dc:creator>
  <cp:lastModifiedBy>Pavol Kalmár</cp:lastModifiedBy>
  <cp:revision>14</cp:revision>
  <dcterms:created xsi:type="dcterms:W3CDTF">2006-08-16T00:00:00Z</dcterms:created>
  <dcterms:modified xsi:type="dcterms:W3CDTF">2025-10-06T12:27:08Z</dcterms:modified>
  <dc:identifier>DAGsrupMYnI</dc:identifier>
</cp:coreProperties>
</file>